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notesSlides/notesSlide1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381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381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400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1">
                  <a:lumOff val="13543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solidFill>
            <a:srgbClr val="014D80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009D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61D836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027002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E3E5E8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chemeClr val="accent4">
              <a:hueOff val="-613784"/>
              <a:lumOff val="1275"/>
            </a:schemeClr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4">
                  <a:hueOff val="-613784"/>
                  <a:lumOff val="1275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E3E5E8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E3E5E8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53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0C0C0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98195F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6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0C0C0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650E48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400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381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262727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42424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9" name="Shape 16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Shape 53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31" name="Shape 53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	Pixels 1 and 3 are sharp in label α → they connect to the source.</a:t>
            </a:r>
          </a:p>
          <a:p>
            <a:pPr/>
            <a:r>
              <a:t>	•	Pixel 4 is currently at α+1 but neighbor 3 switches to α.</a:t>
            </a:r>
          </a:p>
          <a:p>
            <a:pPr/>
            <a:r>
              <a:t>	•	If pixel 4 is not much blurrier in α, it will switch too (due to smoothness).</a:t>
            </a:r>
          </a:p>
          <a:p>
            <a:pPr/>
            <a:r>
              <a:t>	•	Pixel 2 has a distant label (α+5); if its sharpness is poor, it may also switch to α.</a:t>
            </a:r>
          </a:p>
          <a:p>
            <a:pPr/>
            <a:r>
              <a:t>	•	Graph cut balances sharpness (data) and neighbor agreement (smoothness).</a:t>
            </a:r>
          </a:p>
        </p:txBody>
      </p:sp>
    </p:spTree>
  </p:cSld>
  <p:clrMapOvr>
    <a:masterClrMapping/>
  </p:clrMapOvr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eur et date"/>
          <p:cNvSpPr txBox="1"/>
          <p:nvPr>
            <p:ph type="body" sz="quarter" idx="21" hasCustomPrompt="1"/>
          </p:nvPr>
        </p:nvSpPr>
        <p:spPr>
          <a:xfrm>
            <a:off x="1206498" y="11839048"/>
            <a:ext cx="21971003" cy="636979"/>
          </a:xfrm>
          <a:prstGeom prst="rect">
            <a:avLst/>
          </a:prstGeom>
        </p:spPr>
        <p:txBody>
          <a:bodyPr lIns="45719" tIns="45719" rIns="45719" bIns="45719" anchor="b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Auteur et date</a:t>
            </a:r>
          </a:p>
        </p:txBody>
      </p:sp>
      <p:sp>
        <p:nvSpPr>
          <p:cNvPr id="12" name="Titre de la présentation"/>
          <p:cNvSpPr txBox="1"/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Titre de la présentation</a:t>
            </a:r>
          </a:p>
        </p:txBody>
      </p:sp>
      <p:sp>
        <p:nvSpPr>
          <p:cNvPr id="13" name="Texte niveau 1…"/>
          <p:cNvSpPr txBox="1"/>
          <p:nvPr>
            <p:ph type="body" sz="quarter" idx="1" hasCustomPrompt="1"/>
          </p:nvPr>
        </p:nvSpPr>
        <p:spPr>
          <a:xfrm>
            <a:off x="1206500" y="7196865"/>
            <a:ext cx="21971000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Sous-titre de la présentation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Numéro de diapositive"/>
          <p:cNvSpPr txBox="1"/>
          <p:nvPr>
            <p:ph type="sldNum" sz="quarter" idx="2"/>
          </p:nvPr>
        </p:nvSpPr>
        <p:spPr>
          <a:xfrm>
            <a:off x="12007748" y="13080999"/>
            <a:ext cx="368504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re seu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itre de diapositive"/>
          <p:cNvSpPr txBox="1"/>
          <p:nvPr>
            <p:ph type="title" hasCustomPrompt="1"/>
          </p:nvPr>
        </p:nvSpPr>
        <p:spPr>
          <a:xfrm>
            <a:off x="1206500" y="952500"/>
            <a:ext cx="21971000" cy="1434949"/>
          </a:xfrm>
          <a:prstGeom prst="rect">
            <a:avLst/>
          </a:prstGeom>
        </p:spPr>
        <p:txBody>
          <a:bodyPr/>
          <a:lstStyle/>
          <a:p>
            <a:pPr/>
            <a:r>
              <a:t>Titre de diapositive</a:t>
            </a:r>
          </a:p>
        </p:txBody>
      </p:sp>
      <p:sp>
        <p:nvSpPr>
          <p:cNvPr id="100" name="Sous-titre de diapositive"/>
          <p:cNvSpPr txBox="1"/>
          <p:nvPr>
            <p:ph type="body" sz="quarter" idx="21" hasCustomPrompt="1"/>
          </p:nvPr>
        </p:nvSpPr>
        <p:spPr>
          <a:xfrm>
            <a:off x="1206500" y="2245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Sous-titre de diapositive</a:t>
            </a:r>
          </a:p>
        </p:txBody>
      </p:sp>
      <p:sp>
        <p:nvSpPr>
          <p:cNvPr id="101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Ordre du jou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Titre de l’ordre du jour"/>
          <p:cNvSpPr txBox="1"/>
          <p:nvPr>
            <p:ph type="title" hasCustomPrompt="1"/>
          </p:nvPr>
        </p:nvSpPr>
        <p:spPr>
          <a:xfrm>
            <a:off x="1206500" y="952500"/>
            <a:ext cx="21971000" cy="1435100"/>
          </a:xfrm>
          <a:prstGeom prst="rect">
            <a:avLst/>
          </a:prstGeom>
        </p:spPr>
        <p:txBody>
          <a:bodyPr/>
          <a:lstStyle/>
          <a:p>
            <a:pPr/>
            <a:r>
              <a:t>Titre de l’ordre du jour</a:t>
            </a:r>
          </a:p>
        </p:txBody>
      </p:sp>
      <p:sp>
        <p:nvSpPr>
          <p:cNvPr id="109" name="Sous-titre de l’ordre du jour"/>
          <p:cNvSpPr txBox="1"/>
          <p:nvPr>
            <p:ph type="body" sz="quarter" idx="21" hasCustomPrompt="1"/>
          </p:nvPr>
        </p:nvSpPr>
        <p:spPr>
          <a:xfrm>
            <a:off x="1206500" y="2245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Sous-titre de l’ordre du jour</a:t>
            </a:r>
          </a:p>
        </p:txBody>
      </p:sp>
      <p:sp>
        <p:nvSpPr>
          <p:cNvPr id="110" name="Texte niveau 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5pPr>
          </a:lstStyle>
          <a:p>
            <a:pPr/>
            <a:r>
              <a:t>Rubriques de l’ordre du jour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1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Déclar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Texte niveau 1…"/>
          <p:cNvSpPr txBox="1"/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Déclaration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9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Fait importa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Données clés"/>
          <p:cNvSpPr txBox="1"/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Données clés</a:t>
            </a:r>
          </a:p>
        </p:txBody>
      </p:sp>
      <p:sp>
        <p:nvSpPr>
          <p:cNvPr id="127" name="Texte niveau 1…"/>
          <p:cNvSpPr txBox="1"/>
          <p:nvPr>
            <p:ph type="body" idx="1" hasCustomPrompt="1"/>
          </p:nvPr>
        </p:nvSpPr>
        <p:spPr>
          <a:xfrm>
            <a:off x="1206500" y="935258"/>
            <a:ext cx="21971000" cy="7359063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5pPr>
          </a:lstStyle>
          <a:p>
            <a:pPr/>
            <a:r>
              <a:t>100 %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28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Attribution"/>
          <p:cNvSpPr txBox="1"/>
          <p:nvPr>
            <p:ph type="body" sz="quarter" idx="21" hasCustomPrompt="1"/>
          </p:nvPr>
        </p:nvSpPr>
        <p:spPr>
          <a:xfrm>
            <a:off x="2480825" y="10675453"/>
            <a:ext cx="201492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Attribution</a:t>
            </a:r>
          </a:p>
        </p:txBody>
      </p:sp>
      <p:sp>
        <p:nvSpPr>
          <p:cNvPr id="136" name="Texte niveau 1…"/>
          <p:cNvSpPr txBox="1"/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 anchor="ctr"/>
          <a:lstStyle>
            <a:lvl1pPr marL="638923" indent="-469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« Citation notable »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37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3 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ros plan sur des plantes sauvages qui poussent entre des rochers"/>
          <p:cNvSpPr/>
          <p:nvPr>
            <p:ph type="pic" sz="quarter" idx="21"/>
          </p:nvPr>
        </p:nvSpPr>
        <p:spPr>
          <a:xfrm>
            <a:off x="15430500" y="7085409"/>
            <a:ext cx="8128000" cy="54102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5" name="Grosse formation rocheuse sous des nuages sombres avec une route poussiéreuse au premier plan"/>
          <p:cNvSpPr/>
          <p:nvPr>
            <p:ph type="pic" idx="22"/>
          </p:nvPr>
        </p:nvSpPr>
        <p:spPr>
          <a:xfrm>
            <a:off x="-2933700" y="1270000"/>
            <a:ext cx="22699133" cy="11277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6" name="Gros plan sur une plante sauvage qui pousse entre des rochers de lave"/>
          <p:cNvSpPr/>
          <p:nvPr>
            <p:ph type="pic" sz="quarter" idx="23"/>
          </p:nvPr>
        </p:nvSpPr>
        <p:spPr>
          <a:xfrm>
            <a:off x="15430500" y="1270000"/>
            <a:ext cx="8128000" cy="54102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7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cascade entourée par un paysage vert et rocailleux"/>
          <p:cNvSpPr/>
          <p:nvPr>
            <p:ph type="pic" idx="21"/>
          </p:nvPr>
        </p:nvSpPr>
        <p:spPr>
          <a:xfrm>
            <a:off x="-1511300" y="-3721100"/>
            <a:ext cx="28511500" cy="1903024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55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Vie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re et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aysage vert et vallonné"/>
          <p:cNvSpPr/>
          <p:nvPr>
            <p:ph type="pic" idx="21"/>
          </p:nvPr>
        </p:nvSpPr>
        <p:spPr>
          <a:xfrm>
            <a:off x="-431800" y="-4038600"/>
            <a:ext cx="29464000" cy="18034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Titre de la présentation"/>
          <p:cNvSpPr txBox="1"/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Titre de la présentation</a:t>
            </a:r>
          </a:p>
        </p:txBody>
      </p:sp>
      <p:sp>
        <p:nvSpPr>
          <p:cNvPr id="23" name="Auteur et date"/>
          <p:cNvSpPr txBox="1"/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Auteur et date</a:t>
            </a:r>
          </a:p>
        </p:txBody>
      </p:sp>
      <p:sp>
        <p:nvSpPr>
          <p:cNvPr id="24" name="Texte niveau 1…"/>
          <p:cNvSpPr txBox="1"/>
          <p:nvPr>
            <p:ph type="body" sz="quarter" idx="1" hasCustomPrompt="1"/>
          </p:nvPr>
        </p:nvSpPr>
        <p:spPr>
          <a:xfrm>
            <a:off x="1206500" y="11609910"/>
            <a:ext cx="21971000" cy="1144688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Sous-titre de la présentation 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utre titre et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re de diapositive"/>
          <p:cNvSpPr txBox="1"/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pPr/>
            <a:r>
              <a:t>Titre de diapositive</a:t>
            </a:r>
          </a:p>
        </p:txBody>
      </p:sp>
      <p:sp>
        <p:nvSpPr>
          <p:cNvPr id="33" name="Texte niveau 1…"/>
          <p:cNvSpPr txBox="1"/>
          <p:nvPr>
            <p:ph type="body" sz="quarter" idx="1" hasCustomPrompt="1"/>
          </p:nvPr>
        </p:nvSpPr>
        <p:spPr>
          <a:xfrm>
            <a:off x="1206500" y="7060576"/>
            <a:ext cx="9779000" cy="5382403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Sous-titre de diapositive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4" name="Pierres couvertes de mousse"/>
          <p:cNvSpPr/>
          <p:nvPr>
            <p:ph type="pic" sz="half" idx="21"/>
          </p:nvPr>
        </p:nvSpPr>
        <p:spPr>
          <a:xfrm>
            <a:off x="12052303" y="1270000"/>
            <a:ext cx="11188406" cy="1120988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5" name="Numéro de diapositive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re et pu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itre de diapositiv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Titre de diapositive</a:t>
            </a:r>
          </a:p>
        </p:txBody>
      </p:sp>
      <p:sp>
        <p:nvSpPr>
          <p:cNvPr id="43" name="Sous-titre de diapositive"/>
          <p:cNvSpPr txBox="1"/>
          <p:nvPr>
            <p:ph type="body" sz="quarter" idx="21" hasCustomPrompt="1"/>
          </p:nvPr>
        </p:nvSpPr>
        <p:spPr>
          <a:xfrm>
            <a:off x="1206500" y="2245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Sous-titre de diapositive</a:t>
            </a:r>
          </a:p>
        </p:txBody>
      </p:sp>
      <p:sp>
        <p:nvSpPr>
          <p:cNvPr id="44" name="Texte niveau 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Texte de puce de diapositive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u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e niveau 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Texte de puce de diapositive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re, puces et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itre de diapositive"/>
          <p:cNvSpPr txBox="1"/>
          <p:nvPr>
            <p:ph type="title" hasCustomPrompt="1"/>
          </p:nvPr>
        </p:nvSpPr>
        <p:spPr>
          <a:xfrm>
            <a:off x="1206500" y="952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Titre de diapositive</a:t>
            </a:r>
          </a:p>
        </p:txBody>
      </p:sp>
      <p:sp>
        <p:nvSpPr>
          <p:cNvPr id="61" name="Sous-titre de diapositive"/>
          <p:cNvSpPr txBox="1"/>
          <p:nvPr>
            <p:ph type="body" sz="quarter" idx="21" hasCustomPrompt="1"/>
          </p:nvPr>
        </p:nvSpPr>
        <p:spPr>
          <a:xfrm>
            <a:off x="1206500" y="2245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Sous-titre de diapositive</a:t>
            </a:r>
          </a:p>
        </p:txBody>
      </p:sp>
      <p:sp>
        <p:nvSpPr>
          <p:cNvPr id="62" name="Texte niveau 1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012"/>
          </a:xfrm>
          <a:prstGeom prst="rect">
            <a:avLst/>
          </a:prstGeom>
        </p:spPr>
        <p:txBody>
          <a:bodyPr/>
          <a:lstStyle/>
          <a:p>
            <a:pPr/>
            <a:r>
              <a:t>Texte de puce de diapositive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3" name="Grosse formation rocheuse sous des nuages sombres avec une route poussiéreuse au premier plan"/>
          <p:cNvSpPr/>
          <p:nvPr>
            <p:ph type="pic" idx="22"/>
          </p:nvPr>
        </p:nvSpPr>
        <p:spPr>
          <a:xfrm>
            <a:off x="6380200" y="1263848"/>
            <a:ext cx="22529801" cy="1119347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4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re, puces, vidéo direct, pet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itre de diapositive"/>
          <p:cNvSpPr txBox="1"/>
          <p:nvPr>
            <p:ph type="title" hasCustomPrompt="1"/>
          </p:nvPr>
        </p:nvSpPr>
        <p:spPr>
          <a:xfrm>
            <a:off x="1206500" y="952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Titre de diapositive</a:t>
            </a:r>
          </a:p>
        </p:txBody>
      </p:sp>
      <p:sp>
        <p:nvSpPr>
          <p:cNvPr id="72" name="Sous-titre de diapositive"/>
          <p:cNvSpPr txBox="1"/>
          <p:nvPr>
            <p:ph type="body" sz="quarter" idx="21" hasCustomPrompt="1"/>
          </p:nvPr>
        </p:nvSpPr>
        <p:spPr>
          <a:xfrm>
            <a:off x="1206500" y="2245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Sous-titre de diapositive</a:t>
            </a:r>
          </a:p>
        </p:txBody>
      </p:sp>
      <p:sp>
        <p:nvSpPr>
          <p:cNvPr id="73" name="Texte niveau 1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012"/>
          </a:xfrm>
          <a:prstGeom prst="rect">
            <a:avLst/>
          </a:prstGeom>
        </p:spPr>
        <p:txBody>
          <a:bodyPr/>
          <a:lstStyle/>
          <a:p>
            <a:pPr/>
            <a:r>
              <a:t>Texte de puce de diapositive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74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re, puces, vidéo direct, gra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Titre de diapositive"/>
          <p:cNvSpPr txBox="1"/>
          <p:nvPr>
            <p:ph type="title" hasCustomPrompt="1"/>
          </p:nvPr>
        </p:nvSpPr>
        <p:spPr>
          <a:xfrm>
            <a:off x="1206500" y="952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Titre de diapositive</a:t>
            </a:r>
          </a:p>
        </p:txBody>
      </p:sp>
      <p:sp>
        <p:nvSpPr>
          <p:cNvPr id="82" name="Sous-titre de diapositive"/>
          <p:cNvSpPr txBox="1"/>
          <p:nvPr>
            <p:ph type="body" sz="quarter" idx="21" hasCustomPrompt="1"/>
          </p:nvPr>
        </p:nvSpPr>
        <p:spPr>
          <a:xfrm>
            <a:off x="1206500" y="2245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Sous-titre de diapositive</a:t>
            </a:r>
          </a:p>
        </p:txBody>
      </p:sp>
      <p:sp>
        <p:nvSpPr>
          <p:cNvPr id="83" name="Texte niveau 1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012"/>
          </a:xfrm>
          <a:prstGeom prst="rect">
            <a:avLst/>
          </a:prstGeom>
        </p:spPr>
        <p:txBody>
          <a:bodyPr/>
          <a:lstStyle/>
          <a:p>
            <a:pPr/>
            <a:r>
              <a:t>Texte de puce de diapositive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84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itre de section"/>
          <p:cNvSpPr txBox="1"/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b="0"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Titre de section</a:t>
            </a:r>
          </a:p>
        </p:txBody>
      </p:sp>
      <p:sp>
        <p:nvSpPr>
          <p:cNvPr id="92" name="Numéro de diapositive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de diapositive"/>
          <p:cNvSpPr txBox="1"/>
          <p:nvPr>
            <p:ph type="title" hasCustomPrompt="1"/>
          </p:nvPr>
        </p:nvSpPr>
        <p:spPr>
          <a:xfrm>
            <a:off x="1206500" y="952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Titre de diapositive</a:t>
            </a:r>
          </a:p>
        </p:txBody>
      </p:sp>
      <p:sp>
        <p:nvSpPr>
          <p:cNvPr id="3" name="Texte niveau 1…"/>
          <p:cNvSpPr txBox="1"/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Texte de puce de diapositive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Numéro de diapositive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</p:sldLayoutIdLst>
  <p:transition xmlns:p14="http://schemas.microsoft.com/office/powerpoint/2010/main" spd="med" advClick="1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9.png"/><Relationship Id="rId3" Type="http://schemas.openxmlformats.org/officeDocument/2006/relationships/image" Target="../media/image15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5.png"/><Relationship Id="rId4" Type="http://schemas.openxmlformats.org/officeDocument/2006/relationships/image" Target="../media/image16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0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1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2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2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3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1" Type="http://schemas.openxmlformats.org/officeDocument/2006/relationships/image" Target="../media/image10.png"/><Relationship Id="rId12" Type="http://schemas.openxmlformats.org/officeDocument/2006/relationships/image" Target="../media/image11.pn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5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://github.com/Yann-b-b/All_in_focus" TargetMode="Externa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7.png"/><Relationship Id="rId6" Type="http://schemas.openxmlformats.org/officeDocument/2006/relationships/image" Target="../media/image6.png"/><Relationship Id="rId7" Type="http://schemas.openxmlformats.org/officeDocument/2006/relationships/image" Target="../media/image2.png"/><Relationship Id="rId8" Type="http://schemas.openxmlformats.org/officeDocument/2006/relationships/image" Target="../media/image8.png"/><Relationship Id="rId9" Type="http://schemas.openxmlformats.org/officeDocument/2006/relationships/image" Target="../media/image12.png"/><Relationship Id="rId10" Type="http://schemas.openxmlformats.org/officeDocument/2006/relationships/image" Target="../media/image13.png"/><Relationship Id="rId11" Type="http://schemas.openxmlformats.org/officeDocument/2006/relationships/image" Target="../media/image14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7.png"/><Relationship Id="rId6" Type="http://schemas.openxmlformats.org/officeDocument/2006/relationships/image" Target="../media/image6.png"/><Relationship Id="rId7" Type="http://schemas.openxmlformats.org/officeDocument/2006/relationships/image" Target="../media/image2.png"/><Relationship Id="rId8" Type="http://schemas.openxmlformats.org/officeDocument/2006/relationships/image" Target="../media/image8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jpeg"/><Relationship Id="rId3" Type="http://schemas.openxmlformats.org/officeDocument/2006/relationships/image" Target="../media/image2.jpe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5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Replicating Depth from Focus with a Manual Camera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Replicating Depth from Focus with a Manual Camera</a:t>
            </a:r>
          </a:p>
        </p:txBody>
      </p:sp>
      <p:sp>
        <p:nvSpPr>
          <p:cNvPr id="172" name="Yann &amp; Mack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Yann &amp; Mack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Do I Hear Optimization Problems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Do I Hear Optimization Problems?</a:t>
            </a:r>
          </a:p>
        </p:txBody>
      </p:sp>
      <p:sp>
        <p:nvSpPr>
          <p:cNvPr id="498" name="Sous-titre de diapositiv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499" name="mlp.png" descr="mlp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3011204" y="5783285"/>
            <a:ext cx="6678396" cy="6678396"/>
          </a:xfrm>
          <a:prstGeom prst="rect">
            <a:avLst/>
          </a:prstGeom>
          <a:ln w="12700">
            <a:miter lim="400000"/>
          </a:ln>
        </p:spPr>
      </p:pic>
      <p:sp>
        <p:nvSpPr>
          <p:cNvPr id="500" name="Solving the Labeling with an alpha-expansion:…"/>
          <p:cNvSpPr txBox="1"/>
          <p:nvPr>
            <p:ph type="body" sz="half" idx="1"/>
          </p:nvPr>
        </p:nvSpPr>
        <p:spPr>
          <a:xfrm>
            <a:off x="1206500" y="4248504"/>
            <a:ext cx="16093778" cy="8256012"/>
          </a:xfrm>
          <a:prstGeom prst="rect">
            <a:avLst/>
          </a:prstGeom>
        </p:spPr>
        <p:txBody>
          <a:bodyPr/>
          <a:lstStyle/>
          <a:p>
            <a:pPr/>
            <a:r>
              <a:t>Solving the Labeling with an </a:t>
            </a:r>
            <a:r>
              <a:rPr>
                <a:solidFill>
                  <a:schemeClr val="accent4">
                    <a:hueOff val="475731"/>
                    <a:satOff val="-4338"/>
                    <a:lumOff val="10182"/>
                  </a:schemeClr>
                </a:solidFill>
              </a:rPr>
              <a:t>alpha-expansion:</a:t>
            </a:r>
            <a:endParaRPr>
              <a:solidFill>
                <a:schemeClr val="accent4">
                  <a:hueOff val="475731"/>
                  <a:satOff val="-4338"/>
                  <a:lumOff val="10182"/>
                </a:schemeClr>
              </a:solidFill>
            </a:endParaRPr>
          </a:p>
          <a:p>
            <a:pPr lvl="1"/>
            <a:r>
              <a:t>Iteratively pick a label (frame index) alpha</a:t>
            </a:r>
          </a:p>
          <a:p>
            <a:pPr lvl="1"/>
            <a:r>
              <a:t>For every pixel, </a:t>
            </a:r>
            <a:r>
              <a:rPr>
                <a:solidFill>
                  <a:schemeClr val="accent4">
                    <a:hueOff val="475731"/>
                    <a:satOff val="-4338"/>
                    <a:lumOff val="10182"/>
                  </a:schemeClr>
                </a:solidFill>
              </a:rPr>
              <a:t>consider switching</a:t>
            </a:r>
            <a:r>
              <a:t> its current label to alpha</a:t>
            </a:r>
          </a:p>
          <a:p>
            <a:pPr lvl="1"/>
            <a:r>
              <a:t>Solve this binary decision efficiently via </a:t>
            </a:r>
            <a:r>
              <a:rPr>
                <a:solidFill>
                  <a:schemeClr val="accent4">
                    <a:hueOff val="475731"/>
                    <a:satOff val="-4338"/>
                    <a:lumOff val="10182"/>
                  </a:schemeClr>
                </a:solidFill>
              </a:rPr>
              <a:t>graph cut</a:t>
            </a:r>
            <a:endParaRPr>
              <a:solidFill>
                <a:schemeClr val="accent4">
                  <a:hueOff val="475731"/>
                  <a:satOff val="-4338"/>
                  <a:lumOff val="10182"/>
                </a:schemeClr>
              </a:solidFill>
            </a:endParaRPr>
          </a:p>
          <a:p>
            <a:pPr lvl="8"/>
            <a:r>
              <a:t>(Repeat)</a:t>
            </a:r>
          </a:p>
        </p:txBody>
      </p:sp>
      <p:pic>
        <p:nvPicPr>
          <p:cNvPr id="501" name="1.png" descr="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304722" y="5050409"/>
            <a:ext cx="6652201" cy="66522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advClick="1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00" fill="hold"/>
                                        <p:tgtEl>
                                          <p:spTgt spid="4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00" fill="hold"/>
                                        <p:tgtEl>
                                          <p:spTgt spid="4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xit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50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7" dur="200"/>
                                        <p:tgtEl>
                                          <p:spTgt spid="50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Class="entr" nodeType="withEffect" presetSubtype="0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5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0" dur="200"/>
                                        <p:tgtEl>
                                          <p:spTgt spid="5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5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5" dur="200"/>
                                        <p:tgtEl>
                                          <p:spTgt spid="5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Class="entr" nodeType="click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5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0" dur="200"/>
                                        <p:tgtEl>
                                          <p:spTgt spid="5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Class="entr" nodeType="click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50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5" dur="200"/>
                                        <p:tgtEl>
                                          <p:spTgt spid="50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Class="entr" nodeType="click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50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40" dur="200"/>
                                        <p:tgtEl>
                                          <p:spTgt spid="50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99" grpId="2"/>
      <p:bldP build="p" bldLvl="5" animBg="1" rev="0" advAuto="0" spid="500" grpId="3"/>
      <p:bldP build="whole" bldLvl="1" animBg="1" rev="0" advAuto="0" spid="499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raph Cut in Practic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Graph Cut in Practice</a:t>
            </a:r>
          </a:p>
        </p:txBody>
      </p:sp>
      <p:sp>
        <p:nvSpPr>
          <p:cNvPr id="504" name="Sous-titre de diapositiv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505" name="1.png" descr="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749680" y="4063121"/>
            <a:ext cx="8884639" cy="8884640"/>
          </a:xfrm>
          <a:prstGeom prst="rect">
            <a:avLst/>
          </a:prstGeom>
          <a:ln w="12700">
            <a:miter lim="400000"/>
          </a:ln>
        </p:spPr>
      </p:pic>
      <p:sp>
        <p:nvSpPr>
          <p:cNvPr id="506" name="Label 𝜶"/>
          <p:cNvSpPr/>
          <p:nvPr/>
        </p:nvSpPr>
        <p:spPr>
          <a:xfrm>
            <a:off x="10481319" y="11215827"/>
            <a:ext cx="2548439" cy="1210780"/>
          </a:xfrm>
          <a:prstGeom prst="ellipse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300">
                <a:solidFill>
                  <a:schemeClr val="accent2">
                    <a:hueOff val="-206910"/>
                    <a:satOff val="-12829"/>
                    <a:lumOff val="16238"/>
                  </a:schemeClr>
                </a:solidFill>
              </a:defRPr>
            </a:lvl1pPr>
          </a:lstStyle>
          <a:p>
            <a:pPr/>
            <a:r>
              <a:t>Label 𝜶</a:t>
            </a:r>
          </a:p>
        </p:txBody>
      </p:sp>
      <p:sp>
        <p:nvSpPr>
          <p:cNvPr id="507" name="Ligne"/>
          <p:cNvSpPr/>
          <p:nvPr/>
        </p:nvSpPr>
        <p:spPr>
          <a:xfrm>
            <a:off x="10306073" y="7328412"/>
            <a:ext cx="1386924" cy="384327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508" name="Ligne"/>
          <p:cNvSpPr/>
          <p:nvPr/>
        </p:nvSpPr>
        <p:spPr>
          <a:xfrm>
            <a:off x="10399204" y="10745735"/>
            <a:ext cx="632412" cy="632412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509" name="sink"/>
          <p:cNvSpPr/>
          <p:nvPr/>
        </p:nvSpPr>
        <p:spPr>
          <a:xfrm>
            <a:off x="13675193" y="4510323"/>
            <a:ext cx="2548438" cy="1210780"/>
          </a:xfrm>
          <a:prstGeom prst="ellipse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defRPr sz="4300">
                <a:solidFill>
                  <a:schemeClr val="accent2">
                    <a:hueOff val="-206910"/>
                    <a:satOff val="-12829"/>
                    <a:lumOff val="16238"/>
                  </a:schemeClr>
                </a:solidFill>
              </a:defRPr>
            </a:lvl1pPr>
          </a:lstStyle>
          <a:p>
            <a:pPr/>
            <a:r>
              <a:t>sink</a:t>
            </a:r>
          </a:p>
        </p:txBody>
      </p:sp>
      <p:sp>
        <p:nvSpPr>
          <p:cNvPr id="510" name="Ligne"/>
          <p:cNvSpPr/>
          <p:nvPr/>
        </p:nvSpPr>
        <p:spPr>
          <a:xfrm>
            <a:off x="14180733" y="5541524"/>
            <a:ext cx="233178" cy="632412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511" name="Ligne"/>
          <p:cNvSpPr/>
          <p:nvPr/>
        </p:nvSpPr>
        <p:spPr>
          <a:xfrm flipH="1">
            <a:off x="14424097" y="5729945"/>
            <a:ext cx="1050629" cy="384416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512" name="Ligne"/>
          <p:cNvSpPr/>
          <p:nvPr/>
        </p:nvSpPr>
        <p:spPr>
          <a:xfrm flipH="1" flipV="1">
            <a:off x="9752968" y="3397196"/>
            <a:ext cx="4878064" cy="10216488"/>
          </a:xfrm>
          <a:prstGeom prst="line">
            <a:avLst/>
          </a:prstGeom>
          <a:ln w="508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513" name="𝜶"/>
          <p:cNvSpPr txBox="1"/>
          <p:nvPr/>
        </p:nvSpPr>
        <p:spPr>
          <a:xfrm>
            <a:off x="9062030" y="9215393"/>
            <a:ext cx="541841" cy="6716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800">
                <a:solidFill>
                  <a:schemeClr val="accent6">
                    <a:satOff val="15236"/>
                    <a:lumOff val="17673"/>
                  </a:schemeClr>
                </a:solidFill>
              </a:defRPr>
            </a:lvl1pPr>
          </a:lstStyle>
          <a:p>
            <a:pPr/>
            <a:r>
              <a:t>𝜶 </a:t>
            </a:r>
          </a:p>
        </p:txBody>
      </p:sp>
      <p:sp>
        <p:nvSpPr>
          <p:cNvPr id="514" name="𝜶"/>
          <p:cNvSpPr txBox="1"/>
          <p:nvPr/>
        </p:nvSpPr>
        <p:spPr>
          <a:xfrm>
            <a:off x="9049330" y="5824235"/>
            <a:ext cx="541841" cy="7476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300">
                <a:solidFill>
                  <a:schemeClr val="accent6">
                    <a:satOff val="15236"/>
                    <a:lumOff val="17673"/>
                  </a:schemeClr>
                </a:solidFill>
              </a:defRPr>
            </a:lvl1pPr>
          </a:lstStyle>
          <a:p>
            <a:pPr/>
            <a:r>
              <a:t>𝜶 </a:t>
            </a:r>
          </a:p>
        </p:txBody>
      </p:sp>
      <p:sp>
        <p:nvSpPr>
          <p:cNvPr id="515" name="𝜶 + 1"/>
          <p:cNvSpPr txBox="1"/>
          <p:nvPr/>
        </p:nvSpPr>
        <p:spPr>
          <a:xfrm>
            <a:off x="12766882" y="9215393"/>
            <a:ext cx="1506090" cy="6716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800">
                <a:solidFill>
                  <a:schemeClr val="accent6">
                    <a:satOff val="15236"/>
                    <a:lumOff val="17673"/>
                  </a:schemeClr>
                </a:solidFill>
              </a:defRPr>
            </a:lvl1pPr>
          </a:lstStyle>
          <a:p>
            <a:pPr/>
            <a:r>
              <a:t>𝜶 + 1</a:t>
            </a:r>
          </a:p>
        </p:txBody>
      </p:sp>
      <p:sp>
        <p:nvSpPr>
          <p:cNvPr id="516" name="𝜶 + 10"/>
          <p:cNvSpPr txBox="1"/>
          <p:nvPr/>
        </p:nvSpPr>
        <p:spPr>
          <a:xfrm>
            <a:off x="12512882" y="5862240"/>
            <a:ext cx="1506090" cy="6716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800">
                <a:solidFill>
                  <a:schemeClr val="accent6">
                    <a:satOff val="15236"/>
                    <a:lumOff val="17673"/>
                  </a:schemeClr>
                </a:solidFill>
              </a:defRPr>
            </a:lvl1pPr>
          </a:lstStyle>
          <a:p>
            <a:pPr/>
            <a:r>
              <a:t>𝜶 + 10</a:t>
            </a:r>
          </a:p>
        </p:txBody>
      </p:sp>
      <p:sp>
        <p:nvSpPr>
          <p:cNvPr id="517" name="Sharpest pixel frame Ground Truth"/>
          <p:cNvSpPr txBox="1"/>
          <p:nvPr/>
        </p:nvSpPr>
        <p:spPr>
          <a:xfrm>
            <a:off x="990127" y="4270218"/>
            <a:ext cx="3238527" cy="16909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800">
                <a:solidFill>
                  <a:schemeClr val="accent6">
                    <a:satOff val="15236"/>
                    <a:lumOff val="17673"/>
                  </a:schemeClr>
                </a:solidFill>
              </a:defRPr>
            </a:lvl1pPr>
          </a:lstStyle>
          <a:p>
            <a:pPr/>
            <a:r>
              <a:t>Sharpest pixel frame Ground Truth</a:t>
            </a:r>
          </a:p>
        </p:txBody>
      </p:sp>
      <p:sp>
        <p:nvSpPr>
          <p:cNvPr id="518" name="Legend"/>
          <p:cNvSpPr txBox="1"/>
          <p:nvPr/>
        </p:nvSpPr>
        <p:spPr>
          <a:xfrm>
            <a:off x="918298" y="3411847"/>
            <a:ext cx="4125887" cy="8084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Legend</a:t>
            </a:r>
          </a:p>
        </p:txBody>
      </p:sp>
      <p:pic>
        <p:nvPicPr>
          <p:cNvPr id="519" name="CodeCogsEqn (1).svg" descr="CodeCogsEqn (1).sv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039535" y="1935704"/>
            <a:ext cx="10828654" cy="1555296"/>
          </a:xfrm>
          <a:prstGeom prst="rect">
            <a:avLst/>
          </a:prstGeom>
          <a:ln w="12700">
            <a:miter lim="400000"/>
          </a:ln>
        </p:spPr>
      </p:pic>
      <p:sp>
        <p:nvSpPr>
          <p:cNvPr id="520" name="Rectangle"/>
          <p:cNvSpPr/>
          <p:nvPr/>
        </p:nvSpPr>
        <p:spPr>
          <a:xfrm>
            <a:off x="18719800" y="1687267"/>
            <a:ext cx="760810" cy="1210780"/>
          </a:xfrm>
          <a:prstGeom prst="rect">
            <a:avLst/>
          </a:prstGeom>
          <a:ln w="25400">
            <a:solidFill>
              <a:schemeClr val="accent2">
                <a:hueOff val="-206910"/>
                <a:satOff val="-12829"/>
                <a:lumOff val="1623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521" name="Best Chosen Label"/>
          <p:cNvSpPr txBox="1"/>
          <p:nvPr/>
        </p:nvSpPr>
        <p:spPr>
          <a:xfrm>
            <a:off x="990127" y="6270355"/>
            <a:ext cx="3238527" cy="11752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800">
                <a:solidFill>
                  <a:schemeClr val="accent3">
                    <a:hueOff val="-385756"/>
                    <a:satOff val="-32155"/>
                    <a:lumOff val="17967"/>
                  </a:schemeClr>
                </a:solidFill>
              </a:defRPr>
            </a:lvl1pPr>
          </a:lstStyle>
          <a:p>
            <a:pPr/>
            <a:r>
              <a:t>Best Chosen Label</a:t>
            </a:r>
          </a:p>
        </p:txBody>
      </p:sp>
      <p:sp>
        <p:nvSpPr>
          <p:cNvPr id="522" name="𝜶 - 3"/>
          <p:cNvSpPr txBox="1"/>
          <p:nvPr/>
        </p:nvSpPr>
        <p:spPr>
          <a:xfrm>
            <a:off x="10444489" y="7068835"/>
            <a:ext cx="1260454" cy="747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4300">
                <a:solidFill>
                  <a:schemeClr val="accent6">
                    <a:satOff val="15236"/>
                    <a:lumOff val="17673"/>
                  </a:schemeClr>
                </a:solidFill>
              </a:defRPr>
            </a:pPr>
            <a:r>
              <a:rPr>
                <a:solidFill>
                  <a:schemeClr val="accent3">
                    <a:hueOff val="-385756"/>
                    <a:satOff val="-32155"/>
                    <a:lumOff val="17967"/>
                  </a:schemeClr>
                </a:solidFill>
              </a:rPr>
              <a:t>𝜶 - 3</a:t>
            </a:r>
            <a:r>
              <a:t> </a:t>
            </a:r>
          </a:p>
        </p:txBody>
      </p:sp>
      <p:sp>
        <p:nvSpPr>
          <p:cNvPr id="523" name="𝜶 - 1"/>
          <p:cNvSpPr txBox="1"/>
          <p:nvPr/>
        </p:nvSpPr>
        <p:spPr>
          <a:xfrm>
            <a:off x="10369308" y="9135981"/>
            <a:ext cx="1260454" cy="747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4300">
                <a:solidFill>
                  <a:schemeClr val="accent6">
                    <a:satOff val="15236"/>
                    <a:lumOff val="17673"/>
                  </a:schemeClr>
                </a:solidFill>
              </a:defRPr>
            </a:pPr>
            <a:r>
              <a:rPr>
                <a:solidFill>
                  <a:schemeClr val="accent3">
                    <a:hueOff val="-385756"/>
                    <a:satOff val="-32155"/>
                    <a:lumOff val="17967"/>
                  </a:schemeClr>
                </a:solidFill>
              </a:rPr>
              <a:t>𝜶 - 1</a:t>
            </a:r>
            <a:r>
              <a:t> </a:t>
            </a:r>
          </a:p>
        </p:txBody>
      </p:sp>
      <p:sp>
        <p:nvSpPr>
          <p:cNvPr id="524" name="𝜶 -1"/>
          <p:cNvSpPr txBox="1"/>
          <p:nvPr/>
        </p:nvSpPr>
        <p:spPr>
          <a:xfrm>
            <a:off x="15046828" y="10688109"/>
            <a:ext cx="1260454" cy="7476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4300">
                <a:solidFill>
                  <a:schemeClr val="accent6">
                    <a:satOff val="15236"/>
                    <a:lumOff val="17673"/>
                  </a:schemeClr>
                </a:solidFill>
              </a:defRPr>
            </a:pPr>
            <a:r>
              <a:rPr>
                <a:solidFill>
                  <a:schemeClr val="accent3">
                    <a:hueOff val="-385756"/>
                    <a:satOff val="-32155"/>
                    <a:lumOff val="17967"/>
                  </a:schemeClr>
                </a:solidFill>
              </a:rPr>
              <a:t>𝜶 -1</a:t>
            </a:r>
            <a:r>
              <a:t> </a:t>
            </a:r>
          </a:p>
        </p:txBody>
      </p:sp>
      <p:sp>
        <p:nvSpPr>
          <p:cNvPr id="525" name="𝜶 - 5"/>
          <p:cNvSpPr txBox="1"/>
          <p:nvPr/>
        </p:nvSpPr>
        <p:spPr>
          <a:xfrm>
            <a:off x="15046828" y="7278193"/>
            <a:ext cx="1260454" cy="7476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4300">
                <a:solidFill>
                  <a:schemeClr val="accent6">
                    <a:satOff val="15236"/>
                    <a:lumOff val="17673"/>
                  </a:schemeClr>
                </a:solidFill>
              </a:defRPr>
            </a:pPr>
            <a:r>
              <a:rPr>
                <a:solidFill>
                  <a:schemeClr val="accent3">
                    <a:hueOff val="-385756"/>
                    <a:satOff val="-32155"/>
                    <a:lumOff val="17967"/>
                  </a:schemeClr>
                </a:solidFill>
              </a:rPr>
              <a:t>𝜶 - 5</a:t>
            </a:r>
            <a:r>
              <a:t> </a:t>
            </a:r>
          </a:p>
        </p:txBody>
      </p:sp>
      <p:sp>
        <p:nvSpPr>
          <p:cNvPr id="526" name="𝜶"/>
          <p:cNvSpPr txBox="1"/>
          <p:nvPr/>
        </p:nvSpPr>
        <p:spPr>
          <a:xfrm>
            <a:off x="10444489" y="7117230"/>
            <a:ext cx="541841" cy="650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300">
                <a:solidFill>
                  <a:schemeClr val="accent3">
                    <a:hueOff val="-385756"/>
                    <a:satOff val="-32155"/>
                    <a:lumOff val="17967"/>
                  </a:schemeClr>
                </a:solidFill>
              </a:defRPr>
            </a:lvl1pPr>
          </a:lstStyle>
          <a:p>
            <a:pPr>
              <a:defRPr>
                <a:solidFill>
                  <a:schemeClr val="accent6">
                    <a:satOff val="15236"/>
                    <a:lumOff val="17673"/>
                  </a:schemeClr>
                </a:solidFill>
              </a:defRPr>
            </a:pPr>
            <a:r>
              <a:rPr>
                <a:solidFill>
                  <a:schemeClr val="accent3">
                    <a:hueOff val="-385756"/>
                    <a:satOff val="-32155"/>
                    <a:lumOff val="17967"/>
                  </a:schemeClr>
                </a:solidFill>
              </a:rPr>
              <a:t>𝜶</a:t>
            </a:r>
          </a:p>
        </p:txBody>
      </p:sp>
      <p:sp>
        <p:nvSpPr>
          <p:cNvPr id="527" name="𝜶"/>
          <p:cNvSpPr txBox="1"/>
          <p:nvPr/>
        </p:nvSpPr>
        <p:spPr>
          <a:xfrm>
            <a:off x="10393689" y="9235370"/>
            <a:ext cx="951813" cy="650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300">
                <a:solidFill>
                  <a:schemeClr val="accent3">
                    <a:hueOff val="-385756"/>
                    <a:satOff val="-32155"/>
                    <a:lumOff val="17967"/>
                  </a:schemeClr>
                </a:solidFill>
              </a:defRPr>
            </a:lvl1pPr>
          </a:lstStyle>
          <a:p>
            <a:pPr>
              <a:defRPr>
                <a:solidFill>
                  <a:schemeClr val="accent6">
                    <a:satOff val="15236"/>
                    <a:lumOff val="17673"/>
                  </a:schemeClr>
                </a:solidFill>
              </a:defRPr>
            </a:pPr>
            <a:r>
              <a:rPr>
                <a:solidFill>
                  <a:schemeClr val="accent3">
                    <a:hueOff val="-385756"/>
                    <a:satOff val="-32155"/>
                    <a:lumOff val="17967"/>
                  </a:schemeClr>
                </a:solidFill>
              </a:rPr>
              <a:t>𝜶</a:t>
            </a:r>
          </a:p>
        </p:txBody>
      </p:sp>
      <p:sp>
        <p:nvSpPr>
          <p:cNvPr id="528" name="𝜶"/>
          <p:cNvSpPr txBox="1"/>
          <p:nvPr/>
        </p:nvSpPr>
        <p:spPr>
          <a:xfrm>
            <a:off x="15046828" y="10736503"/>
            <a:ext cx="1826129" cy="650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300">
                <a:solidFill>
                  <a:schemeClr val="accent3">
                    <a:hueOff val="-385756"/>
                    <a:satOff val="-32155"/>
                    <a:lumOff val="17967"/>
                  </a:schemeClr>
                </a:solidFill>
              </a:defRPr>
            </a:lvl1pPr>
          </a:lstStyle>
          <a:p>
            <a:pPr>
              <a:defRPr>
                <a:solidFill>
                  <a:schemeClr val="accent6">
                    <a:satOff val="15236"/>
                    <a:lumOff val="17673"/>
                  </a:schemeClr>
                </a:solidFill>
              </a:defRPr>
            </a:pPr>
            <a:r>
              <a:rPr>
                <a:solidFill>
                  <a:schemeClr val="accent3">
                    <a:hueOff val="-385756"/>
                    <a:satOff val="-32155"/>
                    <a:lumOff val="17967"/>
                  </a:schemeClr>
                </a:solidFill>
              </a:rPr>
              <a:t>𝜶</a:t>
            </a:r>
          </a:p>
        </p:txBody>
      </p:sp>
      <p:sp>
        <p:nvSpPr>
          <p:cNvPr id="529" name="Ligne"/>
          <p:cNvSpPr/>
          <p:nvPr/>
        </p:nvSpPr>
        <p:spPr>
          <a:xfrm flipH="1">
            <a:off x="12813497" y="10732012"/>
            <a:ext cx="1124777" cy="78779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advClick="1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500"/>
                                        <p:tgtEl>
                                          <p:spTgt spid="5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Class="entr" nodeType="after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1" dur="500"/>
                                        <p:tgtEl>
                                          <p:spTgt spid="5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Class="entr" nodeType="after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5" dur="500"/>
                                        <p:tgtEl>
                                          <p:spTgt spid="5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Class="entr" nodeType="afterEffect" presetID="9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9" dur="500"/>
                                        <p:tgtEl>
                                          <p:spTgt spid="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Class="entr" nodeType="afterEffect" presetID="9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3" dur="500"/>
                                        <p:tgtEl>
                                          <p:spTgt spid="5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Class="entr" nodeType="afterEffect" presetID="9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7" dur="500"/>
                                        <p:tgtEl>
                                          <p:spTgt spid="5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Class="entr" nodeType="clickEffect" presetID="9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2" dur="500"/>
                                        <p:tgtEl>
                                          <p:spTgt spid="5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Class="entr" nodeType="afterEffect" presetID="9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6" dur="500"/>
                                        <p:tgtEl>
                                          <p:spTgt spid="5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Class="entr" nodeType="afterEffect" presetID="9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40" dur="500"/>
                                        <p:tgtEl>
                                          <p:spTgt spid="5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500"/>
                            </p:stCondLst>
                            <p:childTnLst>
                              <p:par>
                                <p:cTn id="42" presetClass="entr" nodeType="afterEffect" presetID="9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3" fill="hold"/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44" dur="500"/>
                                        <p:tgtEl>
                                          <p:spTgt spid="5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000"/>
                            </p:stCondLst>
                            <p:childTnLst>
                              <p:par>
                                <p:cTn id="46" presetClass="entr" nodeType="afterEffect" presetID="9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7" fill="hold"/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48" dur="500"/>
                                        <p:tgtEl>
                                          <p:spTgt spid="5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Class="entr" nodeType="clickEffect" presetID="9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2" fill="hold"/>
                                        <p:tgtEl>
                                          <p:spTgt spid="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53" dur="500"/>
                                        <p:tgtEl>
                                          <p:spTgt spid="5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Class="entr" nodeType="afterEffect" presetID="9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6" fill="hold"/>
                                        <p:tgtEl>
                                          <p:spTgt spid="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57" dur="500"/>
                                        <p:tgtEl>
                                          <p:spTgt spid="5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000"/>
                            </p:stCondLst>
                            <p:childTnLst>
                              <p:par>
                                <p:cTn id="59" presetClass="entr" nodeType="afterEffect" presetID="9" grpId="1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0" fill="hold"/>
                                        <p:tgtEl>
                                          <p:spTgt spid="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61" dur="500"/>
                                        <p:tgtEl>
                                          <p:spTgt spid="5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500"/>
                            </p:stCondLst>
                            <p:childTnLst>
                              <p:par>
                                <p:cTn id="63" presetClass="entr" nodeType="afterEffect" presetID="9" grpId="1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4" fill="hold"/>
                                        <p:tgtEl>
                                          <p:spTgt spid="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65" dur="500"/>
                                        <p:tgtEl>
                                          <p:spTgt spid="5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2000"/>
                            </p:stCondLst>
                            <p:childTnLst>
                              <p:par>
                                <p:cTn id="67" presetClass="entr" nodeType="afterEffect" presetID="9" grpId="1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8" fill="hold"/>
                                        <p:tgtEl>
                                          <p:spTgt spid="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69" dur="500"/>
                                        <p:tgtEl>
                                          <p:spTgt spid="5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2500"/>
                            </p:stCondLst>
                            <p:childTnLst>
                              <p:par>
                                <p:cTn id="71" presetClass="entr" nodeType="afterEffect" presetID="9" grpId="1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2" fill="hold"/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3" dur="500"/>
                                        <p:tgtEl>
                                          <p:spTgt spid="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Class="entr" nodeType="clickEffect" presetID="9" grpId="1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7" fill="hold"/>
                                        <p:tgtEl>
                                          <p:spTgt spid="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8" dur="400"/>
                                        <p:tgtEl>
                                          <p:spTgt spid="5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Class="exit" nodeType="clickEffect" presetID="10" grpId="1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fade" transition="out">
                                      <p:cBhvr>
                                        <p:cTn id="82" dur="500" fill="hold"/>
                                        <p:tgtEl>
                                          <p:spTgt spid="5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"/>
                            </p:stCondLst>
                            <p:childTnLst>
                              <p:par>
                                <p:cTn id="85" presetClass="exit" nodeType="afterEffect" presetID="10" grpId="2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fade" transition="out">
                                      <p:cBhvr>
                                        <p:cTn id="86" dur="500" fill="hold"/>
                                        <p:tgtEl>
                                          <p:spTgt spid="5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000"/>
                            </p:stCondLst>
                            <p:childTnLst>
                              <p:par>
                                <p:cTn id="89" presetClass="entr" nodeType="afterEffect" presetID="9" grpId="2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0" fill="hold"/>
                                        <p:tgtEl>
                                          <p:spTgt spid="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91" dur="500"/>
                                        <p:tgtEl>
                                          <p:spTgt spid="5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500"/>
                            </p:stCondLst>
                            <p:childTnLst>
                              <p:par>
                                <p:cTn id="93" presetClass="entr" nodeType="afterEffect" presetID="9" grpId="2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4" fill="hold"/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95" dur="500"/>
                                        <p:tgtEl>
                                          <p:spTgt spid="5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Class="emph" nodeType="clickEffect" presetSubtype="0" presetID="8" grpId="23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Rot by="-1800000">
                                      <p:cBhvr>
                                        <p:cTn id="99" dur="1000" fill="hold"/>
                                        <p:tgtEl>
                                          <p:spTgt spid="5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Class="path" nodeType="withEffect" presetSubtype="0" presetID="-1" grpId="24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025199 -0.095765" origin="layout" pathEditMode="relative">
                                      <p:cBhvr>
                                        <p:cTn id="102" dur="1000" fill="hold"/>
                                        <p:tgtEl>
                                          <p:spTgt spid="5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1000"/>
                            </p:stCondLst>
                            <p:childTnLst>
                              <p:par>
                                <p:cTn id="104" presetClass="exit" nodeType="afterEffect" presetID="10" grpId="2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fade" transition="out">
                                      <p:cBhvr>
                                        <p:cTn id="105" dur="500" fill="hold"/>
                                        <p:tgtEl>
                                          <p:spTgt spid="5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1500"/>
                            </p:stCondLst>
                            <p:childTnLst>
                              <p:par>
                                <p:cTn id="108" presetClass="entr" nodeType="afterEffect" presetID="9" grpId="2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9" fill="hold"/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10" dur="500"/>
                                        <p:tgtEl>
                                          <p:spTgt spid="5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12" presetClass="exit" nodeType="afterEffect" presetID="10" grpId="2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fade" transition="out">
                                      <p:cBhvr>
                                        <p:cTn id="113" dur="1000" fill="hold"/>
                                        <p:tgtEl>
                                          <p:spTgt spid="5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4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3000"/>
                            </p:stCondLst>
                            <p:childTnLst>
                              <p:par>
                                <p:cTn id="116" presetClass="entr" nodeType="afterEffect" presetID="9" grpId="2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7" fill="hold"/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18" dur="500"/>
                                        <p:tgtEl>
                                          <p:spTgt spid="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3500"/>
                            </p:stCondLst>
                            <p:childTnLst>
                              <p:par>
                                <p:cTn id="120" presetClass="entr" nodeType="afterEffect" presetID="9" grpId="2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22" dur="500"/>
                                        <p:tgtEl>
                                          <p:spTgt spid="5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522" grpId="19"/>
      <p:bldP build="whole" bldLvl="1" animBg="1" rev="0" advAuto="0" spid="513" grpId="6"/>
      <p:bldP build="whole" bldLvl="1" animBg="1" rev="0" advAuto="0" spid="506" grpId="17"/>
      <p:bldP build="whole" bldLvl="1" animBg="1" rev="0" advAuto="0" spid="524" grpId="10"/>
      <p:bldP build="whole" bldLvl="1" animBg="1" rev="0" advAuto="0" spid="508" grpId="16"/>
      <p:bldP build="whole" bldLvl="1" animBg="1" rev="0" advAuto="0" spid="516" grpId="3"/>
      <p:bldP build="whole" bldLvl="1" animBg="1" rev="0" advAuto="0" spid="517" grpId="2"/>
      <p:bldP build="whole" bldLvl="1" animBg="1" rev="0" advAuto="0" spid="511" grpId="14"/>
      <p:bldP build="whole" bldLvl="1" animBg="1" rev="0" advAuto="0" spid="527" grpId="22"/>
      <p:bldP build="whole" bldLvl="1" animBg="1" rev="0" advAuto="0" spid="520" grpId="26"/>
      <p:bldP build="whole" bldLvl="1" animBg="1" rev="0" advAuto="0" spid="507" grpId="15"/>
      <p:bldP build="whole" bldLvl="1" animBg="1" rev="0" advAuto="0" spid="514" grpId="4"/>
      <p:bldP build="whole" bldLvl="1" animBg="1" rev="0" advAuto="0" spid="523" grpId="9"/>
      <p:bldP build="whole" bldLvl="1" animBg="1" rev="0" advAuto="0" spid="511" grpId="25"/>
      <p:bldP build="whole" bldLvl="1" animBg="1" rev="0" advAuto="0" spid="524" grpId="27"/>
      <p:bldP build="whole" bldLvl="1" animBg="1" rev="0" advAuto="0" spid="512" grpId="18"/>
      <p:bldP build="whole" bldLvl="1" animBg="1" rev="0" advAuto="0" spid="525" grpId="11"/>
      <p:bldP build="whole" bldLvl="1" animBg="1" rev="0" advAuto="0" spid="510" grpId="13"/>
      <p:bldP build="whole" bldLvl="1" animBg="1" rev="0" advAuto="0" spid="523" grpId="20"/>
      <p:bldP build="whole" bldLvl="1" animBg="1" rev="0" advAuto="0" spid="522" grpId="8"/>
      <p:bldP build="whole" bldLvl="1" animBg="1" rev="0" advAuto="0" spid="526" grpId="21"/>
      <p:bldP build="whole" bldLvl="1" animBg="1" rev="0" advAuto="0" spid="512" grpId="23"/>
      <p:bldP build="whole" bldLvl="1" animBg="1" rev="0" advAuto="0" spid="518" grpId="1"/>
      <p:bldP build="whole" bldLvl="1" animBg="1" rev="0" advAuto="0" spid="528" grpId="28"/>
      <p:bldP build="whole" bldLvl="1" animBg="1" rev="0" advAuto="0" spid="529" grpId="29"/>
      <p:bldP build="whole" bldLvl="1" animBg="1" rev="0" advAuto="0" spid="509" grpId="12"/>
      <p:bldP build="whole" bldLvl="1" animBg="1" rev="0" advAuto="0" spid="521" grpId="7"/>
      <p:bldP build="whole" bldLvl="1" animBg="1" rev="0" advAuto="0" spid="515" grpId="5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Yay! You have an All-in-Focus Imag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Yay! You have an All-in-Focus Image</a:t>
            </a:r>
          </a:p>
        </p:txBody>
      </p:sp>
      <p:pic>
        <p:nvPicPr>
          <p:cNvPr id="534" name="synthetic_output.png" descr="synthetic_outpu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60900" y="3360009"/>
            <a:ext cx="15062201" cy="10033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advClick="1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Yay! You have an All-in-Focus Imag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Yay! You have an All-in-Focus Image</a:t>
            </a:r>
          </a:p>
        </p:txBody>
      </p:sp>
      <p:pic>
        <p:nvPicPr>
          <p:cNvPr id="537" name="synthetic_output_lambda.png" descr="synthetic_output_lambda.png"/>
          <p:cNvPicPr>
            <a:picLocks noChangeAspect="1"/>
          </p:cNvPicPr>
          <p:nvPr/>
        </p:nvPicPr>
        <p:blipFill>
          <a:blip r:embed="rId2">
            <a:extLst/>
          </a:blip>
          <a:srcRect l="0" t="0" r="521" b="2429"/>
          <a:stretch>
            <a:fillRect/>
          </a:stretch>
        </p:blipFill>
        <p:spPr>
          <a:xfrm>
            <a:off x="831849" y="4670835"/>
            <a:ext cx="22601768" cy="61214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advClick="1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Sous-titre de diapositiv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540" name="the_problem_of_alignment.png" descr="the_problem_of_alignmen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32924" y="5159078"/>
            <a:ext cx="17918152" cy="6434863"/>
          </a:xfrm>
          <a:prstGeom prst="rect">
            <a:avLst/>
          </a:prstGeom>
          <a:ln w="12700">
            <a:miter lim="400000"/>
          </a:ln>
        </p:spPr>
      </p:pic>
      <p:sp>
        <p:nvSpPr>
          <p:cNvPr id="541" name="Yay! You have an All-in-Focus Image?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Yay! You have an All-in-Focus Image??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advClick="1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The Nitty Gritty: Alignment of the Focal Stack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89572">
              <a:defRPr spc="-166" sz="8330"/>
            </a:lvl1pPr>
          </a:lstStyle>
          <a:p>
            <a:pPr/>
            <a:r>
              <a:t>The Nitty Gritty: Alignment of the Focal Stack</a:t>
            </a:r>
          </a:p>
        </p:txBody>
      </p:sp>
      <p:sp>
        <p:nvSpPr>
          <p:cNvPr id="544" name="Sous-titre de diapositiv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45" name="Align focal stack to compensate for parallax and viewpoint shift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Align focal stack to compensate for parallax and viewpoint shifts</a:t>
            </a:r>
          </a:p>
          <a:p>
            <a:pPr/>
            <a:r>
              <a:t>Challenges:</a:t>
            </a:r>
          </a:p>
          <a:p>
            <a:pPr lvl="1"/>
            <a:r>
              <a:t>Defocus and magnification vary across the stack</a:t>
            </a:r>
          </a:p>
          <a:p>
            <a:pPr lvl="1"/>
            <a:r>
              <a:t>Optical flow between far-apart frames fails due to appearance differences</a:t>
            </a:r>
          </a:p>
        </p:txBody>
      </p:sp>
      <p:pic>
        <p:nvPicPr>
          <p:cNvPr id="546" name="the_problem_of_alignment.png" descr="the_problem_of_alignmen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019503" y="9107167"/>
            <a:ext cx="11806763" cy="424010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advClick="1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Alignment of the Focal Stack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Alignment of the Focal Stack</a:t>
            </a:r>
          </a:p>
        </p:txBody>
      </p:sp>
      <p:sp>
        <p:nvSpPr>
          <p:cNvPr id="549" name="Warping an Image with Optical flow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2438338">
              <a:lnSpc>
                <a:spcPct val="90000"/>
              </a:lnSpc>
              <a:spcBef>
                <a:spcPts val="4500"/>
              </a:spcBef>
              <a:defRPr b="0" sz="4800"/>
            </a:lvl1pPr>
          </a:lstStyle>
          <a:p>
            <a:pPr/>
            <a:r>
              <a:t>Warping an Image with Optical flow</a:t>
            </a:r>
          </a:p>
        </p:txBody>
      </p:sp>
      <p:pic>
        <p:nvPicPr>
          <p:cNvPr id="550" name="CodeCogsEqn (5).svg" descr="CodeCogsEqn (5).sv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967024" y="7567606"/>
            <a:ext cx="16015851" cy="894766"/>
          </a:xfrm>
          <a:prstGeom prst="rect">
            <a:avLst/>
          </a:prstGeom>
          <a:ln w="12700">
            <a:miter lim="400000"/>
          </a:ln>
        </p:spPr>
      </p:pic>
      <p:sp>
        <p:nvSpPr>
          <p:cNvPr id="551" name="Warping function using flow F"/>
          <p:cNvSpPr txBox="1"/>
          <p:nvPr/>
        </p:nvSpPr>
        <p:spPr>
          <a:xfrm>
            <a:off x="1922777" y="11099346"/>
            <a:ext cx="4824378" cy="14616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Warping function using flow F</a:t>
            </a:r>
          </a:p>
        </p:txBody>
      </p:sp>
      <p:sp>
        <p:nvSpPr>
          <p:cNvPr id="552" name="Original pixel at position (u,v)"/>
          <p:cNvSpPr txBox="1"/>
          <p:nvPr/>
        </p:nvSpPr>
        <p:spPr>
          <a:xfrm>
            <a:off x="9713366" y="11099346"/>
            <a:ext cx="5486154" cy="14616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Original pixel at position (u,v)</a:t>
            </a:r>
          </a:p>
        </p:txBody>
      </p:sp>
      <p:sp>
        <p:nvSpPr>
          <p:cNvPr id="553" name="Fx and Fy vertical flow offsets"/>
          <p:cNvSpPr txBox="1"/>
          <p:nvPr/>
        </p:nvSpPr>
        <p:spPr>
          <a:xfrm>
            <a:off x="16274812" y="11099346"/>
            <a:ext cx="6362999" cy="14616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Fx and Fy vertical flow offsets</a:t>
            </a:r>
          </a:p>
        </p:txBody>
      </p:sp>
      <p:sp>
        <p:nvSpPr>
          <p:cNvPr id="554" name="Ligne"/>
          <p:cNvSpPr/>
          <p:nvPr/>
        </p:nvSpPr>
        <p:spPr>
          <a:xfrm flipV="1">
            <a:off x="4760570" y="8734184"/>
            <a:ext cx="748208" cy="2410090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555" name="Ligne"/>
          <p:cNvSpPr/>
          <p:nvPr/>
        </p:nvSpPr>
        <p:spPr>
          <a:xfrm flipV="1">
            <a:off x="10510567" y="8525421"/>
            <a:ext cx="272265" cy="2538567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556" name="Ligne"/>
          <p:cNvSpPr/>
          <p:nvPr/>
        </p:nvSpPr>
        <p:spPr>
          <a:xfrm flipH="1" flipV="1">
            <a:off x="13808297" y="8588471"/>
            <a:ext cx="2404821" cy="2404820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557" name="Ligne"/>
          <p:cNvSpPr/>
          <p:nvPr/>
        </p:nvSpPr>
        <p:spPr>
          <a:xfrm flipH="1" flipV="1">
            <a:off x="18285151" y="8572580"/>
            <a:ext cx="428803" cy="2443403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558" name="Equation shifts each pixel according to the estimated motion between images, aligning it with a reference frame."/>
          <p:cNvSpPr txBox="1"/>
          <p:nvPr>
            <p:ph type="body" sz="quarter" idx="1"/>
          </p:nvPr>
        </p:nvSpPr>
        <p:spPr>
          <a:xfrm>
            <a:off x="1206500" y="4248504"/>
            <a:ext cx="21971000" cy="2413801"/>
          </a:xfrm>
          <a:prstGeom prst="rect">
            <a:avLst/>
          </a:prstGeom>
        </p:spPr>
        <p:txBody>
          <a:bodyPr/>
          <a:lstStyle/>
          <a:p>
            <a:pPr/>
            <a:r>
              <a:t>Equation shifts each pixel according to the estimated motion between images, aligning it with a reference frame.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advClick="1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Alignment of the Focal Stack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Alignment of the Focal Stack</a:t>
            </a:r>
          </a:p>
        </p:txBody>
      </p:sp>
      <p:sp>
        <p:nvSpPr>
          <p:cNvPr id="561" name="Sous-titre de diapositiv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562" name="CodeCogsEqn (5).svg" descr="CodeCogsEqn (5).sv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1722" y="4191603"/>
            <a:ext cx="10688031" cy="597115"/>
          </a:xfrm>
          <a:prstGeom prst="rect">
            <a:avLst/>
          </a:prstGeom>
          <a:ln w="12700">
            <a:miter lim="400000"/>
          </a:ln>
        </p:spPr>
      </p:pic>
      <p:pic>
        <p:nvPicPr>
          <p:cNvPr id="563" name="CodeCogsEqn (7).svg" descr="CodeCogsEqn (7).sv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723184" y="6757044"/>
            <a:ext cx="9530359" cy="1467522"/>
          </a:xfrm>
          <a:prstGeom prst="rect">
            <a:avLst/>
          </a:prstGeom>
          <a:ln w="12700">
            <a:miter lim="400000"/>
          </a:ln>
        </p:spPr>
      </p:pic>
      <p:sp>
        <p:nvSpPr>
          <p:cNvPr id="564" name="Flow for image i to ref image 1"/>
          <p:cNvSpPr txBox="1"/>
          <p:nvPr/>
        </p:nvSpPr>
        <p:spPr>
          <a:xfrm>
            <a:off x="5339068" y="10192892"/>
            <a:ext cx="2854530" cy="27680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Flow for image i to ref image 1</a:t>
            </a:r>
          </a:p>
        </p:txBody>
      </p:sp>
      <p:sp>
        <p:nvSpPr>
          <p:cNvPr id="565" name="Flow for image i to ref image i-1"/>
          <p:cNvSpPr txBox="1"/>
          <p:nvPr/>
        </p:nvSpPr>
        <p:spPr>
          <a:xfrm>
            <a:off x="10581466" y="10192892"/>
            <a:ext cx="2854530" cy="27680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Flow for image i to ref image i-1</a:t>
            </a:r>
          </a:p>
        </p:txBody>
      </p:sp>
      <p:sp>
        <p:nvSpPr>
          <p:cNvPr id="566" name="Flow for image i-1 to ref image 1"/>
          <p:cNvSpPr txBox="1"/>
          <p:nvPr/>
        </p:nvSpPr>
        <p:spPr>
          <a:xfrm>
            <a:off x="16619191" y="10192892"/>
            <a:ext cx="2854530" cy="27680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Flow for image i-1 to ref image 1</a:t>
            </a:r>
          </a:p>
        </p:txBody>
      </p:sp>
      <p:sp>
        <p:nvSpPr>
          <p:cNvPr id="567" name="We compose flows incrementally, aligning each image to the reference, one step at a time"/>
          <p:cNvSpPr txBox="1"/>
          <p:nvPr/>
        </p:nvSpPr>
        <p:spPr>
          <a:xfrm>
            <a:off x="205418" y="5799579"/>
            <a:ext cx="6449707" cy="34212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We compose flows incrementally, aligning each image to the reference, one step at a time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advClick="1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Yay! You have an All-in-Focus Imag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Yay! You have an All-in-Focus Image</a:t>
            </a:r>
          </a:p>
        </p:txBody>
      </p:sp>
      <p:sp>
        <p:nvSpPr>
          <p:cNvPr id="570" name="Sous-titre de diapositiv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71" name="IMAGE OF ALL IN FOCUS OUTPU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IMAGE OF ALL IN FOCUS OUTPUT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advClick="1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From Labels to Depth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From Labels to Depth</a:t>
            </a:r>
          </a:p>
        </p:txBody>
      </p:sp>
      <p:sp>
        <p:nvSpPr>
          <p:cNvPr id="574" name="Each pixel’s label (frame index) gives a coarser depth estimat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Each pixel’s label (frame index) gives a </a:t>
            </a:r>
            <a:r>
              <a:rPr>
                <a:solidFill>
                  <a:schemeClr val="accent4">
                    <a:hueOff val="475731"/>
                    <a:satOff val="-4338"/>
                    <a:lumOff val="10182"/>
                  </a:schemeClr>
                </a:solidFill>
              </a:rPr>
              <a:t>coarser depth estimate</a:t>
            </a:r>
          </a:p>
          <a:p>
            <a:pPr/>
            <a:r>
              <a:t>Use the camera’s focus-distance vs blur-radius model </a:t>
            </a:r>
          </a:p>
          <a:p>
            <a:pPr/>
            <a:r>
              <a:t>Optimize camera parameters + depth jointly</a:t>
            </a:r>
          </a:p>
          <a:p>
            <a:pPr/>
            <a:r>
              <a:t>Output: a refined depth map from the label map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advClick="1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What is Depth from Focus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is Depth from Focus?</a:t>
            </a:r>
          </a:p>
        </p:txBody>
      </p:sp>
      <p:sp>
        <p:nvSpPr>
          <p:cNvPr id="175" name="Produces a depth map by analyzing focus across images of the same scene."/>
          <p:cNvSpPr txBox="1"/>
          <p:nvPr>
            <p:ph type="body" sz="quarter" idx="1"/>
          </p:nvPr>
        </p:nvSpPr>
        <p:spPr>
          <a:xfrm>
            <a:off x="1206500" y="4248504"/>
            <a:ext cx="21971000" cy="1987290"/>
          </a:xfrm>
          <a:prstGeom prst="rect">
            <a:avLst/>
          </a:prstGeom>
        </p:spPr>
        <p:txBody>
          <a:bodyPr/>
          <a:lstStyle/>
          <a:p>
            <a:pPr/>
            <a:r>
              <a:t>Produces a </a:t>
            </a:r>
            <a:r>
              <a:rPr>
                <a:solidFill>
                  <a:schemeClr val="accent4">
                    <a:hueOff val="475731"/>
                    <a:satOff val="-4338"/>
                    <a:lumOff val="10182"/>
                  </a:schemeClr>
                </a:solidFill>
              </a:rPr>
              <a:t>depth map</a:t>
            </a:r>
            <a:r>
              <a:t> by analyzing </a:t>
            </a:r>
            <a:r>
              <a:rPr>
                <a:solidFill>
                  <a:schemeClr val="accent4">
                    <a:hueOff val="475731"/>
                    <a:satOff val="-4338"/>
                    <a:lumOff val="10182"/>
                  </a:schemeClr>
                </a:solidFill>
              </a:rPr>
              <a:t>focus </a:t>
            </a:r>
            <a:r>
              <a:t>across images </a:t>
            </a:r>
            <a:r>
              <a:rPr>
                <a:solidFill>
                  <a:schemeClr val="accent4">
                    <a:hueOff val="475731"/>
                    <a:satOff val="-4338"/>
                    <a:lumOff val="10182"/>
                  </a:schemeClr>
                </a:solidFill>
              </a:rPr>
              <a:t>of the same scene.</a:t>
            </a:r>
          </a:p>
        </p:txBody>
      </p:sp>
      <p:grpSp>
        <p:nvGrpSpPr>
          <p:cNvPr id="179" name="Grouper"/>
          <p:cNvGrpSpPr/>
          <p:nvPr/>
        </p:nvGrpSpPr>
        <p:grpSpPr>
          <a:xfrm>
            <a:off x="1110929" y="6703310"/>
            <a:ext cx="6953729" cy="4635820"/>
            <a:chOff x="0" y="0"/>
            <a:chExt cx="6953728" cy="4635818"/>
          </a:xfrm>
        </p:grpSpPr>
        <p:pic>
          <p:nvPicPr>
            <p:cNvPr id="176" name="vidéo-collée.png" descr="vidéo-collé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6953729" cy="463581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7" name="vidéo-collée.png" descr="vidéo-collé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3852237" y="3414436"/>
              <a:ext cx="1292491" cy="5417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8" name="vidéo-collée.png" descr="vidéo-collée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3051414" y="3494789"/>
              <a:ext cx="850901" cy="3810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87" name="Grouper"/>
          <p:cNvGrpSpPr/>
          <p:nvPr/>
        </p:nvGrpSpPr>
        <p:grpSpPr>
          <a:xfrm>
            <a:off x="1220149" y="6813390"/>
            <a:ext cx="6953730" cy="4635819"/>
            <a:chOff x="0" y="0"/>
            <a:chExt cx="6953728" cy="4635818"/>
          </a:xfrm>
        </p:grpSpPr>
        <p:grpSp>
          <p:nvGrpSpPr>
            <p:cNvPr id="183" name="Grouper"/>
            <p:cNvGrpSpPr/>
            <p:nvPr/>
          </p:nvGrpSpPr>
          <p:grpSpPr>
            <a:xfrm>
              <a:off x="0" y="0"/>
              <a:ext cx="6953729" cy="4635819"/>
              <a:chOff x="0" y="0"/>
              <a:chExt cx="6953728" cy="4635818"/>
            </a:xfrm>
          </p:grpSpPr>
          <p:pic>
            <p:nvPicPr>
              <p:cNvPr id="180" name="vidéo-collée.png" descr="vidéo-collée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0" y="0"/>
                <a:ext cx="6953729" cy="463581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81" name="vidéo-collée.png" descr="vidéo-collée.png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2993611" y="1381919"/>
                <a:ext cx="1295987" cy="187198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82" name="vidéo-collée.png" descr="vidéo-collée.png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rcRect l="2652" t="2652" r="2652" b="2652"/>
              <a:stretch>
                <a:fillRect/>
              </a:stretch>
            </p:blipFill>
            <p:spPr>
              <a:xfrm>
                <a:off x="1332618" y="1298273"/>
                <a:ext cx="1295987" cy="203927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184" name="vidéo-collée.png" descr="vidéo-collée.png"/>
            <p:cNvPicPr>
              <a:picLocks noChangeAspect="1"/>
            </p:cNvPicPr>
            <p:nvPr/>
          </p:nvPicPr>
          <p:blipFill>
            <a:blip r:embed="rId7">
              <a:extLst/>
            </a:blip>
            <a:srcRect l="823" t="0" r="1480" b="0"/>
            <a:stretch>
              <a:fillRect/>
            </a:stretch>
          </p:blipFill>
          <p:spPr>
            <a:xfrm>
              <a:off x="2888128" y="3440689"/>
              <a:ext cx="1521540" cy="5104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85" name="vidéo-collée.png" descr="vidéo-collé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343470" y="3384420"/>
              <a:ext cx="1292491" cy="5417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86" name="vidéo-collée.png" descr="vidéo-collé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4499355" y="3384420"/>
              <a:ext cx="1292491" cy="5417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95" name="Grouper"/>
          <p:cNvGrpSpPr/>
          <p:nvPr/>
        </p:nvGrpSpPr>
        <p:grpSpPr>
          <a:xfrm>
            <a:off x="1334449" y="6953090"/>
            <a:ext cx="6953729" cy="4635819"/>
            <a:chOff x="0" y="0"/>
            <a:chExt cx="6953728" cy="4635818"/>
          </a:xfrm>
        </p:grpSpPr>
        <p:grpSp>
          <p:nvGrpSpPr>
            <p:cNvPr id="191" name="Grouper"/>
            <p:cNvGrpSpPr/>
            <p:nvPr/>
          </p:nvGrpSpPr>
          <p:grpSpPr>
            <a:xfrm>
              <a:off x="0" y="0"/>
              <a:ext cx="6953729" cy="4635819"/>
              <a:chOff x="0" y="0"/>
              <a:chExt cx="6953728" cy="4635818"/>
            </a:xfrm>
          </p:grpSpPr>
          <p:pic>
            <p:nvPicPr>
              <p:cNvPr id="188" name="vidéo-collée.png" descr="vidéo-collée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0" y="0"/>
                <a:ext cx="6953729" cy="463581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89" name="vidéo-collée.png" descr="vidéo-collée.png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2993611" y="1381919"/>
                <a:ext cx="1295987" cy="187198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90" name="vidéo-collée.png" descr="vidéo-collée.png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rcRect l="2652" t="2652" r="2652" b="2652"/>
              <a:stretch>
                <a:fillRect/>
              </a:stretch>
            </p:blipFill>
            <p:spPr>
              <a:xfrm>
                <a:off x="1332618" y="1298273"/>
                <a:ext cx="1295987" cy="203927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192" name="vidéo-collée.png" descr="vidéo-collée.png"/>
            <p:cNvPicPr>
              <a:picLocks noChangeAspect="1"/>
            </p:cNvPicPr>
            <p:nvPr/>
          </p:nvPicPr>
          <p:blipFill>
            <a:blip r:embed="rId7">
              <a:extLst/>
            </a:blip>
            <a:srcRect l="823" t="0" r="1480" b="0"/>
            <a:stretch>
              <a:fillRect/>
            </a:stretch>
          </p:blipFill>
          <p:spPr>
            <a:xfrm>
              <a:off x="2888128" y="3440689"/>
              <a:ext cx="1521540" cy="5104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93" name="vidéo-collée.png" descr="vidéo-collé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343470" y="3384420"/>
              <a:ext cx="1292491" cy="5417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94" name="vidéo-collée.png" descr="vidéo-collé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4499355" y="3384420"/>
              <a:ext cx="1292491" cy="5417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203" name="Grouper"/>
          <p:cNvGrpSpPr/>
          <p:nvPr/>
        </p:nvGrpSpPr>
        <p:grpSpPr>
          <a:xfrm>
            <a:off x="1448749" y="7092790"/>
            <a:ext cx="6953729" cy="4635819"/>
            <a:chOff x="0" y="0"/>
            <a:chExt cx="6953728" cy="4635818"/>
          </a:xfrm>
        </p:grpSpPr>
        <p:grpSp>
          <p:nvGrpSpPr>
            <p:cNvPr id="199" name="Grouper"/>
            <p:cNvGrpSpPr/>
            <p:nvPr/>
          </p:nvGrpSpPr>
          <p:grpSpPr>
            <a:xfrm>
              <a:off x="0" y="0"/>
              <a:ext cx="6953729" cy="4635819"/>
              <a:chOff x="0" y="0"/>
              <a:chExt cx="6953728" cy="4635818"/>
            </a:xfrm>
          </p:grpSpPr>
          <p:pic>
            <p:nvPicPr>
              <p:cNvPr id="196" name="vidéo-collée.png" descr="vidéo-collée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0" y="0"/>
                <a:ext cx="6953729" cy="463581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97" name="vidéo-collée.png" descr="vidéo-collée.png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2993611" y="1381919"/>
                <a:ext cx="1295987" cy="187198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98" name="vidéo-collée.png" descr="vidéo-collée.png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rcRect l="2652" t="2652" r="2652" b="2652"/>
              <a:stretch>
                <a:fillRect/>
              </a:stretch>
            </p:blipFill>
            <p:spPr>
              <a:xfrm>
                <a:off x="1332618" y="1298273"/>
                <a:ext cx="1295987" cy="203927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200" name="vidéo-collée.png" descr="vidéo-collée.png"/>
            <p:cNvPicPr>
              <a:picLocks noChangeAspect="1"/>
            </p:cNvPicPr>
            <p:nvPr/>
          </p:nvPicPr>
          <p:blipFill>
            <a:blip r:embed="rId7">
              <a:extLst/>
            </a:blip>
            <a:srcRect l="823" t="0" r="1480" b="0"/>
            <a:stretch>
              <a:fillRect/>
            </a:stretch>
          </p:blipFill>
          <p:spPr>
            <a:xfrm>
              <a:off x="2888128" y="3440689"/>
              <a:ext cx="1521540" cy="5104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01" name="vidéo-collée.png" descr="vidéo-collé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343470" y="3384420"/>
              <a:ext cx="1292491" cy="5417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02" name="vidéo-collée.png" descr="vidéo-collé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4499355" y="3384420"/>
              <a:ext cx="1292491" cy="5417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211" name="Grouper"/>
          <p:cNvGrpSpPr/>
          <p:nvPr/>
        </p:nvGrpSpPr>
        <p:grpSpPr>
          <a:xfrm>
            <a:off x="1575749" y="7283290"/>
            <a:ext cx="6953729" cy="4635819"/>
            <a:chOff x="0" y="0"/>
            <a:chExt cx="6953728" cy="4635818"/>
          </a:xfrm>
        </p:grpSpPr>
        <p:grpSp>
          <p:nvGrpSpPr>
            <p:cNvPr id="207" name="Grouper"/>
            <p:cNvGrpSpPr/>
            <p:nvPr/>
          </p:nvGrpSpPr>
          <p:grpSpPr>
            <a:xfrm>
              <a:off x="0" y="0"/>
              <a:ext cx="6953729" cy="4635819"/>
              <a:chOff x="0" y="0"/>
              <a:chExt cx="6953728" cy="4635818"/>
            </a:xfrm>
          </p:grpSpPr>
          <p:pic>
            <p:nvPicPr>
              <p:cNvPr id="204" name="vidéo-collée.png" descr="vidéo-collée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0" y="0"/>
                <a:ext cx="6953729" cy="463581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05" name="vidéo-collée.png" descr="vidéo-collée.png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2993611" y="1381919"/>
                <a:ext cx="1295987" cy="187198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06" name="vidéo-collée.png" descr="vidéo-collée.png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rcRect l="2652" t="2652" r="2652" b="2652"/>
              <a:stretch>
                <a:fillRect/>
              </a:stretch>
            </p:blipFill>
            <p:spPr>
              <a:xfrm>
                <a:off x="1332618" y="1298273"/>
                <a:ext cx="1295987" cy="203927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208" name="vidéo-collée.png" descr="vidéo-collée.png"/>
            <p:cNvPicPr>
              <a:picLocks noChangeAspect="1"/>
            </p:cNvPicPr>
            <p:nvPr/>
          </p:nvPicPr>
          <p:blipFill>
            <a:blip r:embed="rId7">
              <a:extLst/>
            </a:blip>
            <a:srcRect l="823" t="0" r="1480" b="0"/>
            <a:stretch>
              <a:fillRect/>
            </a:stretch>
          </p:blipFill>
          <p:spPr>
            <a:xfrm>
              <a:off x="2888128" y="3440689"/>
              <a:ext cx="1521540" cy="5104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09" name="vidéo-collée.png" descr="vidéo-collé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343470" y="3384420"/>
              <a:ext cx="1292491" cy="5417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10" name="vidéo-collée.png" descr="vidéo-collé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4499355" y="3384420"/>
              <a:ext cx="1292491" cy="5417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219" name="Grouper"/>
          <p:cNvGrpSpPr/>
          <p:nvPr/>
        </p:nvGrpSpPr>
        <p:grpSpPr>
          <a:xfrm>
            <a:off x="1685816" y="7485987"/>
            <a:ext cx="6953729" cy="4635819"/>
            <a:chOff x="0" y="0"/>
            <a:chExt cx="6953728" cy="4635818"/>
          </a:xfrm>
        </p:grpSpPr>
        <p:grpSp>
          <p:nvGrpSpPr>
            <p:cNvPr id="215" name="Grouper"/>
            <p:cNvGrpSpPr/>
            <p:nvPr/>
          </p:nvGrpSpPr>
          <p:grpSpPr>
            <a:xfrm>
              <a:off x="0" y="0"/>
              <a:ext cx="6953729" cy="4635819"/>
              <a:chOff x="0" y="0"/>
              <a:chExt cx="6953728" cy="4635818"/>
            </a:xfrm>
          </p:grpSpPr>
          <p:pic>
            <p:nvPicPr>
              <p:cNvPr id="212" name="vidéo-collée.png" descr="vidéo-collée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0" y="0"/>
                <a:ext cx="6953729" cy="463581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13" name="vidéo-collée.png" descr="vidéo-collée.png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2993611" y="1381919"/>
                <a:ext cx="1295987" cy="187198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14" name="vidéo-collée.png" descr="vidéo-collée.png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rcRect l="2652" t="2652" r="2652" b="2652"/>
              <a:stretch>
                <a:fillRect/>
              </a:stretch>
            </p:blipFill>
            <p:spPr>
              <a:xfrm>
                <a:off x="1332618" y="1298273"/>
                <a:ext cx="1295987" cy="203927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216" name="vidéo-collée.png" descr="vidéo-collée.png"/>
            <p:cNvPicPr>
              <a:picLocks noChangeAspect="1"/>
            </p:cNvPicPr>
            <p:nvPr/>
          </p:nvPicPr>
          <p:blipFill>
            <a:blip r:embed="rId7">
              <a:extLst/>
            </a:blip>
            <a:srcRect l="823" t="0" r="1480" b="0"/>
            <a:stretch>
              <a:fillRect/>
            </a:stretch>
          </p:blipFill>
          <p:spPr>
            <a:xfrm>
              <a:off x="2888128" y="3440689"/>
              <a:ext cx="1521540" cy="5104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17" name="vidéo-collée.png" descr="vidéo-collé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343470" y="3384420"/>
              <a:ext cx="1292491" cy="5417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18" name="vidéo-collée.png" descr="vidéo-collé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4499355" y="3384420"/>
              <a:ext cx="1292491" cy="5417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231" name="Grouper"/>
          <p:cNvGrpSpPr/>
          <p:nvPr/>
        </p:nvGrpSpPr>
        <p:grpSpPr>
          <a:xfrm>
            <a:off x="1820910" y="7679436"/>
            <a:ext cx="6953729" cy="4635820"/>
            <a:chOff x="0" y="0"/>
            <a:chExt cx="6953728" cy="4635818"/>
          </a:xfrm>
        </p:grpSpPr>
        <p:grpSp>
          <p:nvGrpSpPr>
            <p:cNvPr id="226" name="Grouper"/>
            <p:cNvGrpSpPr/>
            <p:nvPr/>
          </p:nvGrpSpPr>
          <p:grpSpPr>
            <a:xfrm>
              <a:off x="0" y="0"/>
              <a:ext cx="6953729" cy="4635819"/>
              <a:chOff x="0" y="0"/>
              <a:chExt cx="6953728" cy="4635818"/>
            </a:xfrm>
          </p:grpSpPr>
          <p:grpSp>
            <p:nvGrpSpPr>
              <p:cNvPr id="223" name="Grouper"/>
              <p:cNvGrpSpPr/>
              <p:nvPr/>
            </p:nvGrpSpPr>
            <p:grpSpPr>
              <a:xfrm>
                <a:off x="0" y="0"/>
                <a:ext cx="6953729" cy="4635819"/>
                <a:chOff x="0" y="0"/>
                <a:chExt cx="6953728" cy="4635818"/>
              </a:xfrm>
            </p:grpSpPr>
            <p:pic>
              <p:nvPicPr>
                <p:cNvPr id="220" name="vidéo-collée.png" descr="vidéo-collée.png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>
                  <a:off x="0" y="0"/>
                  <a:ext cx="6953729" cy="4635819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221" name="vidéo-collée.png" descr="vidéo-collée.png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tretch>
                  <a:fillRect/>
                </a:stretch>
              </p:blipFill>
              <p:spPr>
                <a:xfrm>
                  <a:off x="2993611" y="1381919"/>
                  <a:ext cx="1295987" cy="187198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222" name="vidéo-collée.png" descr="vidéo-collée.png"/>
                <p:cNvPicPr>
                  <a:picLocks noChangeAspect="1"/>
                </p:cNvPicPr>
                <p:nvPr/>
              </p:nvPicPr>
              <p:blipFill>
                <a:blip r:embed="rId6">
                  <a:extLst/>
                </a:blip>
                <a:srcRect l="2652" t="2652" r="2652" b="2652"/>
                <a:stretch>
                  <a:fillRect/>
                </a:stretch>
              </p:blipFill>
              <p:spPr>
                <a:xfrm>
                  <a:off x="1332618" y="1298273"/>
                  <a:ext cx="1295987" cy="2039274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pic>
            <p:nvPicPr>
              <p:cNvPr id="224" name="vidéo-collée.png" descr="vidéo-collée.png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3049266" y="1368035"/>
                <a:ext cx="1207317" cy="189974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25" name="vidéo-collée.png" descr="vidéo-collée.png"/>
              <p:cNvPicPr>
                <a:picLocks noChangeAspect="1"/>
              </p:cNvPicPr>
              <p:nvPr/>
            </p:nvPicPr>
            <p:blipFill>
              <a:blip r:embed="rId8">
                <a:extLst/>
              </a:blip>
              <a:stretch>
                <a:fillRect/>
              </a:stretch>
            </p:blipFill>
            <p:spPr>
              <a:xfrm>
                <a:off x="4671668" y="1529635"/>
                <a:ext cx="997134" cy="157654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227" name="vidéo-collée.png" descr="vidéo-collée.png"/>
            <p:cNvPicPr>
              <a:picLocks noChangeAspect="1"/>
            </p:cNvPicPr>
            <p:nvPr/>
          </p:nvPicPr>
          <p:blipFill>
            <a:blip r:embed="rId7">
              <a:extLst/>
            </a:blip>
            <a:srcRect l="823" t="0" r="1480" b="0"/>
            <a:stretch>
              <a:fillRect/>
            </a:stretch>
          </p:blipFill>
          <p:spPr>
            <a:xfrm>
              <a:off x="4588191" y="3491489"/>
              <a:ext cx="1521540" cy="5104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28" name="vidéo-collée.png" descr="vidéo-collé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2287513" y="3412360"/>
              <a:ext cx="1292490" cy="5417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29" name="vidéo-collée.png" descr="vidéo-collée.png"/>
            <p:cNvPicPr>
              <a:picLocks noChangeAspect="1"/>
            </p:cNvPicPr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403046" y="3499063"/>
              <a:ext cx="1993901" cy="4953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30" name="vidéo-collée.png" descr="vidéo-collée.png"/>
            <p:cNvPicPr>
              <a:picLocks noChangeAspect="1"/>
            </p:cNvPicPr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3374499" y="3552498"/>
              <a:ext cx="1213640" cy="3014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243" name="Grouper"/>
          <p:cNvGrpSpPr/>
          <p:nvPr/>
        </p:nvGrpSpPr>
        <p:grpSpPr>
          <a:xfrm>
            <a:off x="1998710" y="7891103"/>
            <a:ext cx="6953729" cy="4635820"/>
            <a:chOff x="0" y="0"/>
            <a:chExt cx="6953728" cy="4635818"/>
          </a:xfrm>
        </p:grpSpPr>
        <p:grpSp>
          <p:nvGrpSpPr>
            <p:cNvPr id="238" name="Grouper"/>
            <p:cNvGrpSpPr/>
            <p:nvPr/>
          </p:nvGrpSpPr>
          <p:grpSpPr>
            <a:xfrm>
              <a:off x="0" y="0"/>
              <a:ext cx="6953729" cy="4635819"/>
              <a:chOff x="0" y="0"/>
              <a:chExt cx="6953728" cy="4635818"/>
            </a:xfrm>
          </p:grpSpPr>
          <p:grpSp>
            <p:nvGrpSpPr>
              <p:cNvPr id="235" name="Grouper"/>
              <p:cNvGrpSpPr/>
              <p:nvPr/>
            </p:nvGrpSpPr>
            <p:grpSpPr>
              <a:xfrm>
                <a:off x="0" y="0"/>
                <a:ext cx="6953729" cy="4635819"/>
                <a:chOff x="0" y="0"/>
                <a:chExt cx="6953728" cy="4635818"/>
              </a:xfrm>
            </p:grpSpPr>
            <p:pic>
              <p:nvPicPr>
                <p:cNvPr id="232" name="vidéo-collée.png" descr="vidéo-collée.png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>
                  <a:off x="0" y="0"/>
                  <a:ext cx="6953729" cy="4635819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233" name="vidéo-collée.png" descr="vidéo-collée.png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tretch>
                  <a:fillRect/>
                </a:stretch>
              </p:blipFill>
              <p:spPr>
                <a:xfrm>
                  <a:off x="2993611" y="1381919"/>
                  <a:ext cx="1295987" cy="187198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234" name="vidéo-collée.png" descr="vidéo-collée.png"/>
                <p:cNvPicPr>
                  <a:picLocks noChangeAspect="1"/>
                </p:cNvPicPr>
                <p:nvPr/>
              </p:nvPicPr>
              <p:blipFill>
                <a:blip r:embed="rId6">
                  <a:extLst/>
                </a:blip>
                <a:srcRect l="2652" t="2652" r="2652" b="2652"/>
                <a:stretch>
                  <a:fillRect/>
                </a:stretch>
              </p:blipFill>
              <p:spPr>
                <a:xfrm>
                  <a:off x="1332618" y="1298273"/>
                  <a:ext cx="1295987" cy="2039274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pic>
            <p:nvPicPr>
              <p:cNvPr id="236" name="vidéo-collée.png" descr="vidéo-collée.png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3049266" y="1368035"/>
                <a:ext cx="1207317" cy="189974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37" name="vidéo-collée.png" descr="vidéo-collée.png"/>
              <p:cNvPicPr>
                <a:picLocks noChangeAspect="1"/>
              </p:cNvPicPr>
              <p:nvPr/>
            </p:nvPicPr>
            <p:blipFill>
              <a:blip r:embed="rId8">
                <a:extLst/>
              </a:blip>
              <a:stretch>
                <a:fillRect/>
              </a:stretch>
            </p:blipFill>
            <p:spPr>
              <a:xfrm>
                <a:off x="4671668" y="1529635"/>
                <a:ext cx="997134" cy="157654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239" name="vidéo-collée.png" descr="vidéo-collée.png"/>
            <p:cNvPicPr>
              <a:picLocks noChangeAspect="1"/>
            </p:cNvPicPr>
            <p:nvPr/>
          </p:nvPicPr>
          <p:blipFill>
            <a:blip r:embed="rId7">
              <a:extLst/>
            </a:blip>
            <a:srcRect l="823" t="0" r="1480" b="0"/>
            <a:stretch>
              <a:fillRect/>
            </a:stretch>
          </p:blipFill>
          <p:spPr>
            <a:xfrm>
              <a:off x="4588191" y="3491489"/>
              <a:ext cx="1521540" cy="5104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40" name="vidéo-collée.png" descr="vidéo-collé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2287513" y="3412360"/>
              <a:ext cx="1292490" cy="5417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41" name="vidéo-collée.png" descr="vidéo-collée.png"/>
            <p:cNvPicPr>
              <a:picLocks noChangeAspect="1"/>
            </p:cNvPicPr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403046" y="3499063"/>
              <a:ext cx="1993901" cy="4953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42" name="vidéo-collée.png" descr="vidéo-collée.png"/>
            <p:cNvPicPr>
              <a:picLocks noChangeAspect="1"/>
            </p:cNvPicPr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3374499" y="3552498"/>
              <a:ext cx="1213640" cy="3014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255" name="Grouper"/>
          <p:cNvGrpSpPr/>
          <p:nvPr/>
        </p:nvGrpSpPr>
        <p:grpSpPr>
          <a:xfrm>
            <a:off x="2151110" y="8195903"/>
            <a:ext cx="6953729" cy="4635820"/>
            <a:chOff x="0" y="0"/>
            <a:chExt cx="6953728" cy="4635818"/>
          </a:xfrm>
        </p:grpSpPr>
        <p:grpSp>
          <p:nvGrpSpPr>
            <p:cNvPr id="250" name="Grouper"/>
            <p:cNvGrpSpPr/>
            <p:nvPr/>
          </p:nvGrpSpPr>
          <p:grpSpPr>
            <a:xfrm>
              <a:off x="0" y="0"/>
              <a:ext cx="6953729" cy="4635819"/>
              <a:chOff x="0" y="0"/>
              <a:chExt cx="6953728" cy="4635818"/>
            </a:xfrm>
          </p:grpSpPr>
          <p:grpSp>
            <p:nvGrpSpPr>
              <p:cNvPr id="247" name="Grouper"/>
              <p:cNvGrpSpPr/>
              <p:nvPr/>
            </p:nvGrpSpPr>
            <p:grpSpPr>
              <a:xfrm>
                <a:off x="0" y="0"/>
                <a:ext cx="6953729" cy="4635819"/>
                <a:chOff x="0" y="0"/>
                <a:chExt cx="6953728" cy="4635818"/>
              </a:xfrm>
            </p:grpSpPr>
            <p:pic>
              <p:nvPicPr>
                <p:cNvPr id="244" name="vidéo-collée.png" descr="vidéo-collée.png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>
                  <a:off x="0" y="0"/>
                  <a:ext cx="6953729" cy="4635819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245" name="vidéo-collée.png" descr="vidéo-collée.png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tretch>
                  <a:fillRect/>
                </a:stretch>
              </p:blipFill>
              <p:spPr>
                <a:xfrm>
                  <a:off x="2993611" y="1381919"/>
                  <a:ext cx="1295987" cy="187198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246" name="vidéo-collée.png" descr="vidéo-collée.png"/>
                <p:cNvPicPr>
                  <a:picLocks noChangeAspect="1"/>
                </p:cNvPicPr>
                <p:nvPr/>
              </p:nvPicPr>
              <p:blipFill>
                <a:blip r:embed="rId6">
                  <a:extLst/>
                </a:blip>
                <a:srcRect l="2652" t="2652" r="2652" b="2652"/>
                <a:stretch>
                  <a:fillRect/>
                </a:stretch>
              </p:blipFill>
              <p:spPr>
                <a:xfrm>
                  <a:off x="1332618" y="1298273"/>
                  <a:ext cx="1295987" cy="2039274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pic>
            <p:nvPicPr>
              <p:cNvPr id="248" name="vidéo-collée.png" descr="vidéo-collée.png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3049266" y="1368035"/>
                <a:ext cx="1207317" cy="189974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49" name="vidéo-collée.png" descr="vidéo-collée.png"/>
              <p:cNvPicPr>
                <a:picLocks noChangeAspect="1"/>
              </p:cNvPicPr>
              <p:nvPr/>
            </p:nvPicPr>
            <p:blipFill>
              <a:blip r:embed="rId8">
                <a:extLst/>
              </a:blip>
              <a:stretch>
                <a:fillRect/>
              </a:stretch>
            </p:blipFill>
            <p:spPr>
              <a:xfrm>
                <a:off x="4671668" y="1529635"/>
                <a:ext cx="997134" cy="157654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251" name="vidéo-collée.png" descr="vidéo-collée.png"/>
            <p:cNvPicPr>
              <a:picLocks noChangeAspect="1"/>
            </p:cNvPicPr>
            <p:nvPr/>
          </p:nvPicPr>
          <p:blipFill>
            <a:blip r:embed="rId7">
              <a:extLst/>
            </a:blip>
            <a:srcRect l="823" t="0" r="1480" b="0"/>
            <a:stretch>
              <a:fillRect/>
            </a:stretch>
          </p:blipFill>
          <p:spPr>
            <a:xfrm>
              <a:off x="4588191" y="3491489"/>
              <a:ext cx="1521540" cy="5104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52" name="vidéo-collée.png" descr="vidéo-collé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2287513" y="3412360"/>
              <a:ext cx="1292490" cy="5417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53" name="vidéo-collée.png" descr="vidéo-collée.png"/>
            <p:cNvPicPr>
              <a:picLocks noChangeAspect="1"/>
            </p:cNvPicPr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403046" y="3499063"/>
              <a:ext cx="1993901" cy="4953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54" name="vidéo-collée.png" descr="vidéo-collée.png"/>
            <p:cNvPicPr>
              <a:picLocks noChangeAspect="1"/>
            </p:cNvPicPr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3374499" y="3552498"/>
              <a:ext cx="1213640" cy="3014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267" name="Grouper"/>
          <p:cNvGrpSpPr/>
          <p:nvPr/>
        </p:nvGrpSpPr>
        <p:grpSpPr>
          <a:xfrm>
            <a:off x="2286577" y="8416036"/>
            <a:ext cx="6953729" cy="4635820"/>
            <a:chOff x="0" y="0"/>
            <a:chExt cx="6953728" cy="4635818"/>
          </a:xfrm>
        </p:grpSpPr>
        <p:grpSp>
          <p:nvGrpSpPr>
            <p:cNvPr id="262" name="Grouper"/>
            <p:cNvGrpSpPr/>
            <p:nvPr/>
          </p:nvGrpSpPr>
          <p:grpSpPr>
            <a:xfrm>
              <a:off x="0" y="0"/>
              <a:ext cx="6953729" cy="4635819"/>
              <a:chOff x="0" y="0"/>
              <a:chExt cx="6953728" cy="4635818"/>
            </a:xfrm>
          </p:grpSpPr>
          <p:grpSp>
            <p:nvGrpSpPr>
              <p:cNvPr id="259" name="Grouper"/>
              <p:cNvGrpSpPr/>
              <p:nvPr/>
            </p:nvGrpSpPr>
            <p:grpSpPr>
              <a:xfrm>
                <a:off x="0" y="0"/>
                <a:ext cx="6953729" cy="4635819"/>
                <a:chOff x="0" y="0"/>
                <a:chExt cx="6953728" cy="4635818"/>
              </a:xfrm>
            </p:grpSpPr>
            <p:pic>
              <p:nvPicPr>
                <p:cNvPr id="256" name="vidéo-collée.png" descr="vidéo-collée.png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>
                  <a:off x="0" y="0"/>
                  <a:ext cx="6953729" cy="4635819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257" name="vidéo-collée.png" descr="vidéo-collée.png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tretch>
                  <a:fillRect/>
                </a:stretch>
              </p:blipFill>
              <p:spPr>
                <a:xfrm>
                  <a:off x="2993611" y="1381919"/>
                  <a:ext cx="1295987" cy="187198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258" name="vidéo-collée.png" descr="vidéo-collée.png"/>
                <p:cNvPicPr>
                  <a:picLocks noChangeAspect="1"/>
                </p:cNvPicPr>
                <p:nvPr/>
              </p:nvPicPr>
              <p:blipFill>
                <a:blip r:embed="rId6">
                  <a:extLst/>
                </a:blip>
                <a:srcRect l="2652" t="2652" r="2652" b="2652"/>
                <a:stretch>
                  <a:fillRect/>
                </a:stretch>
              </p:blipFill>
              <p:spPr>
                <a:xfrm>
                  <a:off x="1332618" y="1298273"/>
                  <a:ext cx="1295987" cy="2039274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pic>
            <p:nvPicPr>
              <p:cNvPr id="260" name="vidéo-collée.png" descr="vidéo-collée.png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3049266" y="1368035"/>
                <a:ext cx="1207317" cy="189974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61" name="vidéo-collée.png" descr="vidéo-collée.png"/>
              <p:cNvPicPr>
                <a:picLocks noChangeAspect="1"/>
              </p:cNvPicPr>
              <p:nvPr/>
            </p:nvPicPr>
            <p:blipFill>
              <a:blip r:embed="rId8">
                <a:extLst/>
              </a:blip>
              <a:stretch>
                <a:fillRect/>
              </a:stretch>
            </p:blipFill>
            <p:spPr>
              <a:xfrm>
                <a:off x="4671668" y="1529635"/>
                <a:ext cx="997134" cy="157654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263" name="vidéo-collée.png" descr="vidéo-collée.png"/>
            <p:cNvPicPr>
              <a:picLocks noChangeAspect="1"/>
            </p:cNvPicPr>
            <p:nvPr/>
          </p:nvPicPr>
          <p:blipFill>
            <a:blip r:embed="rId7">
              <a:extLst/>
            </a:blip>
            <a:srcRect l="823" t="0" r="1480" b="0"/>
            <a:stretch>
              <a:fillRect/>
            </a:stretch>
          </p:blipFill>
          <p:spPr>
            <a:xfrm>
              <a:off x="4588191" y="3491489"/>
              <a:ext cx="1521540" cy="5104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64" name="vidéo-collée.png" descr="vidéo-collé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2287513" y="3412360"/>
              <a:ext cx="1292490" cy="5417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65" name="vidéo-collée.png" descr="vidéo-collée.png"/>
            <p:cNvPicPr>
              <a:picLocks noChangeAspect="1"/>
            </p:cNvPicPr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403046" y="3499063"/>
              <a:ext cx="1993901" cy="4953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66" name="vidéo-collée.png" descr="vidéo-collée.png"/>
            <p:cNvPicPr>
              <a:picLocks noChangeAspect="1"/>
            </p:cNvPicPr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3374499" y="3552498"/>
              <a:ext cx="1213640" cy="3014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279" name="Grouper"/>
          <p:cNvGrpSpPr/>
          <p:nvPr/>
        </p:nvGrpSpPr>
        <p:grpSpPr>
          <a:xfrm>
            <a:off x="2422043" y="8653103"/>
            <a:ext cx="6953730" cy="4635820"/>
            <a:chOff x="0" y="0"/>
            <a:chExt cx="6953728" cy="4635818"/>
          </a:xfrm>
        </p:grpSpPr>
        <p:grpSp>
          <p:nvGrpSpPr>
            <p:cNvPr id="274" name="Grouper"/>
            <p:cNvGrpSpPr/>
            <p:nvPr/>
          </p:nvGrpSpPr>
          <p:grpSpPr>
            <a:xfrm>
              <a:off x="0" y="0"/>
              <a:ext cx="6953729" cy="4635819"/>
              <a:chOff x="0" y="0"/>
              <a:chExt cx="6953728" cy="4635818"/>
            </a:xfrm>
          </p:grpSpPr>
          <p:grpSp>
            <p:nvGrpSpPr>
              <p:cNvPr id="271" name="Grouper"/>
              <p:cNvGrpSpPr/>
              <p:nvPr/>
            </p:nvGrpSpPr>
            <p:grpSpPr>
              <a:xfrm>
                <a:off x="0" y="0"/>
                <a:ext cx="6953729" cy="4635819"/>
                <a:chOff x="0" y="0"/>
                <a:chExt cx="6953728" cy="4635818"/>
              </a:xfrm>
            </p:grpSpPr>
            <p:pic>
              <p:nvPicPr>
                <p:cNvPr id="268" name="vidéo-collée.png" descr="vidéo-collée.png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>
                  <a:off x="0" y="0"/>
                  <a:ext cx="6953729" cy="4635819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269" name="vidéo-collée.png" descr="vidéo-collée.png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tretch>
                  <a:fillRect/>
                </a:stretch>
              </p:blipFill>
              <p:spPr>
                <a:xfrm>
                  <a:off x="2993611" y="1381919"/>
                  <a:ext cx="1295987" cy="187198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270" name="vidéo-collée.png" descr="vidéo-collée.png"/>
                <p:cNvPicPr>
                  <a:picLocks noChangeAspect="1"/>
                </p:cNvPicPr>
                <p:nvPr/>
              </p:nvPicPr>
              <p:blipFill>
                <a:blip r:embed="rId6">
                  <a:extLst/>
                </a:blip>
                <a:srcRect l="2652" t="2652" r="2652" b="2652"/>
                <a:stretch>
                  <a:fillRect/>
                </a:stretch>
              </p:blipFill>
              <p:spPr>
                <a:xfrm>
                  <a:off x="1332618" y="1298273"/>
                  <a:ext cx="1295987" cy="2039274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pic>
            <p:nvPicPr>
              <p:cNvPr id="272" name="vidéo-collée.png" descr="vidéo-collée.png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3049266" y="1368035"/>
                <a:ext cx="1207317" cy="189974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73" name="vidéo-collée.png" descr="vidéo-collée.png"/>
              <p:cNvPicPr>
                <a:picLocks noChangeAspect="1"/>
              </p:cNvPicPr>
              <p:nvPr/>
            </p:nvPicPr>
            <p:blipFill>
              <a:blip r:embed="rId8">
                <a:extLst/>
              </a:blip>
              <a:stretch>
                <a:fillRect/>
              </a:stretch>
            </p:blipFill>
            <p:spPr>
              <a:xfrm>
                <a:off x="4671668" y="1529635"/>
                <a:ext cx="997134" cy="157654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275" name="vidéo-collée.png" descr="vidéo-collée.png"/>
            <p:cNvPicPr>
              <a:picLocks noChangeAspect="1"/>
            </p:cNvPicPr>
            <p:nvPr/>
          </p:nvPicPr>
          <p:blipFill>
            <a:blip r:embed="rId7">
              <a:extLst/>
            </a:blip>
            <a:srcRect l="823" t="0" r="1480" b="0"/>
            <a:stretch>
              <a:fillRect/>
            </a:stretch>
          </p:blipFill>
          <p:spPr>
            <a:xfrm>
              <a:off x="4588191" y="3491489"/>
              <a:ext cx="1521540" cy="5104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76" name="vidéo-collée.png" descr="vidéo-collé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2287513" y="3412360"/>
              <a:ext cx="1292490" cy="5417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77" name="vidéo-collée.png" descr="vidéo-collée.png"/>
            <p:cNvPicPr>
              <a:picLocks noChangeAspect="1"/>
            </p:cNvPicPr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403046" y="3499063"/>
              <a:ext cx="1993901" cy="4953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78" name="vidéo-collée.png" descr="vidéo-collée.png"/>
            <p:cNvPicPr>
              <a:picLocks noChangeAspect="1"/>
            </p:cNvPicPr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3374499" y="3552498"/>
              <a:ext cx="1213640" cy="3014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289" name="Grouper"/>
          <p:cNvGrpSpPr/>
          <p:nvPr/>
        </p:nvGrpSpPr>
        <p:grpSpPr>
          <a:xfrm>
            <a:off x="13074329" y="7092790"/>
            <a:ext cx="6953729" cy="4635819"/>
            <a:chOff x="0" y="0"/>
            <a:chExt cx="6953728" cy="4635818"/>
          </a:xfrm>
        </p:grpSpPr>
        <p:grpSp>
          <p:nvGrpSpPr>
            <p:cNvPr id="283" name="Grouper"/>
            <p:cNvGrpSpPr/>
            <p:nvPr/>
          </p:nvGrpSpPr>
          <p:grpSpPr>
            <a:xfrm>
              <a:off x="0" y="0"/>
              <a:ext cx="6953729" cy="4635819"/>
              <a:chOff x="0" y="0"/>
              <a:chExt cx="6953728" cy="4635818"/>
            </a:xfrm>
          </p:grpSpPr>
          <p:pic>
            <p:nvPicPr>
              <p:cNvPr id="280" name="vidéo-collée.png" descr="vidéo-collée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0" y="0"/>
                <a:ext cx="6953729" cy="463581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81" name="vidéo-collée.png" descr="vidéo-collée.png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3852237" y="3414436"/>
                <a:ext cx="1292491" cy="54170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82" name="vidéo-collée.png" descr="vidéo-collée.png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3051414" y="3494789"/>
                <a:ext cx="850901" cy="38100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284" name="vidéo-collée.png" descr="vidéo-collée.png"/>
            <p:cNvPicPr>
              <a:picLocks noChangeAspect="1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3057613" y="1476603"/>
              <a:ext cx="1225123" cy="180788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85" name="vidéo-collée.png" descr="vidéo-collée.png"/>
            <p:cNvPicPr>
              <a:picLocks noChangeAspect="1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4616563" y="1629225"/>
              <a:ext cx="1018272" cy="150263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86" name="vidéo-collée.png" descr="vidéo-collée.png"/>
            <p:cNvPicPr>
              <a:picLocks noChangeAspect="1"/>
            </p:cNvPicPr>
            <p:nvPr/>
          </p:nvPicPr>
          <p:blipFill>
            <a:blip r:embed="rId11">
              <a:extLst/>
            </a:blip>
            <a:stretch>
              <a:fillRect/>
            </a:stretch>
          </p:blipFill>
          <p:spPr>
            <a:xfrm>
              <a:off x="2450974" y="3411379"/>
              <a:ext cx="2438401" cy="6477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87" name="vidéo-collée.png" descr="vidéo-collée.png"/>
            <p:cNvPicPr>
              <a:picLocks noChangeAspect="1"/>
            </p:cNvPicPr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491094" y="3474879"/>
              <a:ext cx="2120901" cy="5207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88" name="vidéo-collée.png" descr="vidéo-collée.png"/>
            <p:cNvPicPr>
              <a:picLocks noChangeAspect="1"/>
            </p:cNvPicPr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4805472" y="3509979"/>
              <a:ext cx="1834963" cy="4505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90" name="Focal Stack"/>
          <p:cNvSpPr txBox="1"/>
          <p:nvPr/>
        </p:nvSpPr>
        <p:spPr>
          <a:xfrm>
            <a:off x="1239774" y="5793384"/>
            <a:ext cx="3331769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Focal Stack</a:t>
            </a:r>
          </a:p>
        </p:txBody>
      </p:sp>
      <p:sp>
        <p:nvSpPr>
          <p:cNvPr id="291" name="All-in-focus Image"/>
          <p:cNvSpPr txBox="1"/>
          <p:nvPr/>
        </p:nvSpPr>
        <p:spPr>
          <a:xfrm>
            <a:off x="13025373" y="6260076"/>
            <a:ext cx="5081932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All-in-focus Image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fade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7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2" dur="1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"/>
                            </p:stCondLst>
                            <p:childTnLst>
                              <p:par>
                                <p:cTn id="14" presetClass="entr" nodeType="after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6" dur="1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"/>
                            </p:stCondLst>
                            <p:childTnLst>
                              <p:par>
                                <p:cTn id="18" presetClass="entr" nodeType="afterEffect" presetID="9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0" dur="1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0"/>
                            </p:stCondLst>
                            <p:childTnLst>
                              <p:par>
                                <p:cTn id="22" presetClass="entr" nodeType="afterEffect" presetID="9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4" dur="1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00"/>
                            </p:stCondLst>
                            <p:childTnLst>
                              <p:par>
                                <p:cTn id="26" presetClass="entr" nodeType="afterEffect" presetID="9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8" dur="7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Class="entr" nodeType="clickEffect" presetID="9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3" dur="1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"/>
                            </p:stCondLst>
                            <p:childTnLst>
                              <p:par>
                                <p:cTn id="35" presetClass="entr" nodeType="afterEffect" presetID="9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7" dur="1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"/>
                            </p:stCondLst>
                            <p:childTnLst>
                              <p:par>
                                <p:cTn id="39" presetClass="entr" nodeType="afterEffect" presetID="9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41" dur="1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00"/>
                            </p:stCondLst>
                            <p:childTnLst>
                              <p:par>
                                <p:cTn id="43" presetClass="entr" nodeType="afterEffect" presetID="9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45" dur="1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00"/>
                            </p:stCondLst>
                            <p:childTnLst>
                              <p:par>
                                <p:cTn id="47" presetClass="entr" nodeType="afterEffect" presetID="9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8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49" dur="7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Class="path" nodeType="clickEffect" presetSubtype="0" presetID="-1" grpId="12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436856 -0.113759" origin="layout" pathEditMode="relative">
                                      <p:cBhvr>
                                        <p:cTn id="53" dur="1000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"/>
                            </p:stCondLst>
                            <p:childTnLst>
                              <p:par>
                                <p:cTn id="55" presetClass="entr" nodeType="afterEffect" presetID="9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6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57" dur="10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000"/>
                            </p:stCondLst>
                            <p:childTnLst>
                              <p:par>
                                <p:cTn id="59" presetClass="entr" nodeType="afterEffect" presetID="9" grpId="1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0" fill="hold"/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61" dur="10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Class="path" nodeType="withEffect" presetSubtype="0" presetID="-1" grpId="15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490625 0.028396" origin="layout" pathEditMode="relative">
                                      <p:cBhvr>
                                        <p:cTn id="64" dur="10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Class="path" nodeType="withEffect" presetSubtype="0" presetID="-1" grpId="16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486146 0.020370" origin="layout" pathEditMode="relative">
                                      <p:cBhvr>
                                        <p:cTn id="67" dur="10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Class="path" nodeType="withEffect" presetSubtype="0" presetID="-1" grpId="17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481458 0.010185" origin="layout" pathEditMode="relative">
                                      <p:cBhvr>
                                        <p:cTn id="70" dur="10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Class="path" nodeType="withEffect" presetSubtype="0" presetID="-1" grpId="18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476771 -0.000000" origin="layout" pathEditMode="relative">
                                      <p:cBhvr>
                                        <p:cTn id="73" dur="10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Class="path" nodeType="withEffect" presetSubtype="0" presetID="-1" grpId="19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471562 -0.013889" origin="layout" pathEditMode="relative">
                                      <p:cBhvr>
                                        <p:cTn id="76" dur="10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Class="path" nodeType="withEffect" presetSubtype="0" presetID="-1" grpId="20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467049 -0.028667" origin="layout" pathEditMode="relative">
                                      <p:cBhvr>
                                        <p:cTn id="79" dur="10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Class="path" nodeType="withEffect" presetSubtype="0" presetID="-1" grpId="21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461508 -0.042771" origin="layout" pathEditMode="relative">
                                      <p:cBhvr>
                                        <p:cTn id="82" dur="100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Class="path" nodeType="withEffect" presetSubtype="0" presetID="-1" grpId="22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454217 -0.058203" origin="layout" pathEditMode="relative">
                                      <p:cBhvr>
                                        <p:cTn id="85" dur="100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Class="path" nodeType="withEffect" presetSubtype="0" presetID="-1" grpId="23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447967 -0.080425" origin="layout" pathEditMode="relative">
                                      <p:cBhvr>
                                        <p:cTn id="88" dur="100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Class="path" nodeType="withEffect" presetSubtype="0" presetID="-1" grpId="24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442411 -0.096475" origin="layout" pathEditMode="relative">
                                      <p:cBhvr>
                                        <p:cTn id="91" dur="1000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95" grpId="3"/>
      <p:bldP build="whole" bldLvl="1" animBg="1" rev="0" advAuto="0" spid="219" grpId="6"/>
      <p:bldP build="whole" bldLvl="1" animBg="1" rev="0" advAuto="0" spid="203" grpId="4"/>
      <p:bldP build="whole" bldLvl="1" animBg="1" rev="0" advAuto="0" spid="231" grpId="7"/>
      <p:bldP build="whole" bldLvl="1" animBg="1" rev="0" advAuto="0" spid="211" grpId="5"/>
      <p:bldP build="whole" bldLvl="1" animBg="1" rev="0" advAuto="0" spid="243" grpId="8"/>
      <p:bldP build="whole" bldLvl="1" animBg="1" rev="0" advAuto="0" spid="291" grpId="14"/>
      <p:bldP build="whole" bldLvl="1" animBg="1" rev="0" advAuto="0" spid="267" grpId="10"/>
      <p:bldP build="whole" bldLvl="1" animBg="1" rev="0" advAuto="0" spid="255" grpId="9"/>
      <p:bldP build="whole" bldLvl="1" animBg="1" rev="0" advAuto="0" spid="289" grpId="13"/>
      <p:bldP build="whole" bldLvl="1" animBg="1" rev="0" advAuto="0" spid="179" grpId="1"/>
      <p:bldP build="whole" bldLvl="1" animBg="1" rev="0" advAuto="0" spid="187" grpId="2"/>
      <p:bldP build="whole" bldLvl="1" animBg="1" rev="0" advAuto="0" spid="279" grpId="1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Depth and Camera Parameter Estima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Depth and Camera Parameter Estimation</a:t>
            </a:r>
          </a:p>
        </p:txBody>
      </p:sp>
      <p:sp>
        <p:nvSpPr>
          <p:cNvPr id="577" name="Sous-titre de diapositiv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78" name="This changes for our case!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14527" indent="-414527" defTabSz="1658070">
              <a:spcBef>
                <a:spcPts val="3000"/>
              </a:spcBef>
              <a:defRPr sz="3264"/>
            </a:pPr>
            <a:r>
              <a:t>This changes for our case!</a:t>
            </a:r>
          </a:p>
          <a:p>
            <a:pPr marL="414527" indent="-414527" defTabSz="1658070">
              <a:spcBef>
                <a:spcPts val="3000"/>
              </a:spcBef>
              <a:defRPr sz="3264"/>
            </a:pPr>
            <a:r>
              <a:t>Use Sony’s A6000’s recorded focus settings for calibration</a:t>
            </a:r>
          </a:p>
          <a:p>
            <a:pPr marL="414527" indent="-414527" defTabSz="1658070">
              <a:spcBef>
                <a:spcPts val="3000"/>
              </a:spcBef>
              <a:defRPr sz="3264"/>
            </a:pPr>
            <a:r>
              <a:t>Apply thin lens equation to relate:</a:t>
            </a:r>
          </a:p>
          <a:p>
            <a:pPr lvl="1" marL="829055" indent="-414527" defTabSz="1658070">
              <a:spcBef>
                <a:spcPts val="3000"/>
              </a:spcBef>
              <a:defRPr sz="3264"/>
            </a:pPr>
            <a:r>
              <a:t>Focus distance</a:t>
            </a:r>
          </a:p>
          <a:p>
            <a:pPr lvl="1" marL="829055" indent="-414527" defTabSz="1658070">
              <a:spcBef>
                <a:spcPts val="3000"/>
              </a:spcBef>
              <a:defRPr sz="3264"/>
            </a:pPr>
            <a:r>
              <a:t>Aperture (f-number)</a:t>
            </a:r>
          </a:p>
          <a:p>
            <a:pPr lvl="1" marL="829055" indent="-414527" defTabSz="1658070">
              <a:spcBef>
                <a:spcPts val="3000"/>
              </a:spcBef>
              <a:defRPr sz="3264"/>
            </a:pPr>
            <a:r>
              <a:t>Focal length (fixed or known)</a:t>
            </a:r>
          </a:p>
          <a:p>
            <a:pPr marL="414527" indent="-414527" defTabSz="1658070">
              <a:spcBef>
                <a:spcPts val="3000"/>
              </a:spcBef>
              <a:defRPr sz="3264"/>
            </a:pPr>
            <a:r>
              <a:t>Estimate:</a:t>
            </a:r>
          </a:p>
          <a:p>
            <a:pPr lvl="1" marL="829055" indent="-414527" defTabSz="1658070">
              <a:spcBef>
                <a:spcPts val="3000"/>
              </a:spcBef>
              <a:defRPr sz="3264"/>
            </a:pPr>
            <a:r>
              <a:t>Depth per pixel</a:t>
            </a:r>
          </a:p>
          <a:p>
            <a:pPr lvl="1" marL="829055" indent="-414527" defTabSz="1658070">
              <a:spcBef>
                <a:spcPts val="3000"/>
              </a:spcBef>
              <a:defRPr sz="3264"/>
            </a:pPr>
            <a:r>
              <a:t>Per-frame focus distance offsets</a:t>
            </a:r>
          </a:p>
          <a:p>
            <a:pPr marL="414527" indent="-414527" defTabSz="1658070">
              <a:spcBef>
                <a:spcPts val="3000"/>
              </a:spcBef>
              <a:defRPr sz="3264"/>
            </a:pPr>
            <a:r>
              <a:t>Solve via nonlinear least squares using label map as initialization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advClick="1" p14:dur="20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Handling Bokeh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Handling Bokeh</a:t>
            </a:r>
          </a:p>
        </p:txBody>
      </p:sp>
      <p:sp>
        <p:nvSpPr>
          <p:cNvPr id="581" name="Bokeh = strong defocus blur from wide apertur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Bokeh = strong defocus blur from wide aperture</a:t>
            </a:r>
          </a:p>
          <a:p>
            <a:pPr/>
            <a:r>
              <a:t>Can cause false sharpness peaks near edges or highlights</a:t>
            </a:r>
          </a:p>
          <a:p>
            <a:pPr/>
            <a:r>
              <a:t>We handle this by</a:t>
            </a:r>
          </a:p>
          <a:p>
            <a:pPr lvl="1"/>
            <a:r>
              <a:t>Using gradient-based sharpness over patches</a:t>
            </a:r>
          </a:p>
          <a:p>
            <a:pPr lvl="1"/>
            <a:r>
              <a:t>Enforcing spatial smoothness via MRF to reduce artifacts</a:t>
            </a:r>
          </a:p>
          <a:p>
            <a:pPr/>
            <a:r>
              <a:t>Ensures true focus is captured — not just visually striking blur.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advClick="1" p14:dur="2000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Original Image Exampl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Original Image Examples</a:t>
            </a:r>
          </a:p>
        </p:txBody>
      </p:sp>
      <p:sp>
        <p:nvSpPr>
          <p:cNvPr id="584" name="Sous-titre de diapositiv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85" name="INSERT IMAGES"/>
          <p:cNvSpPr txBox="1"/>
          <p:nvPr/>
        </p:nvSpPr>
        <p:spPr>
          <a:xfrm>
            <a:off x="9365643" y="6453784"/>
            <a:ext cx="4719829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INSERT IMAGES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advClick="1" p14:dur="2000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All-in-Focus Outpu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All-in-Focus Output</a:t>
            </a:r>
          </a:p>
        </p:txBody>
      </p:sp>
      <p:sp>
        <p:nvSpPr>
          <p:cNvPr id="588" name="Sous-titre de diapositiv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89" name="KEEP CURRENT IMAGES, ADD ALL-IN-FOCUS"/>
          <p:cNvSpPr txBox="1"/>
          <p:nvPr/>
        </p:nvSpPr>
        <p:spPr>
          <a:xfrm>
            <a:off x="4503673" y="6987184"/>
            <a:ext cx="13187173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KEEP CURRENT IMAGES, ADD ALL-IN-FOCUS</a:t>
            </a:r>
          </a:p>
        </p:txBody>
      </p:sp>
      <p:pic>
        <p:nvPicPr>
          <p:cNvPr id="590" name="goodoutput.png" descr="goodoutpu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341671" y="9623955"/>
            <a:ext cx="4623088" cy="330668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advClick="1" p14:dur="2000">
        <p159:morph option="byObject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Depth Map Outpu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Depth Map Outputs</a:t>
            </a:r>
          </a:p>
        </p:txBody>
      </p:sp>
      <p:sp>
        <p:nvSpPr>
          <p:cNvPr id="593" name="Sous-titre de diapositiv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94" name="KEEP CURRENT IMAGES, ADD DEPTH MAPS"/>
          <p:cNvSpPr txBox="1"/>
          <p:nvPr/>
        </p:nvSpPr>
        <p:spPr>
          <a:xfrm>
            <a:off x="4503673" y="6987184"/>
            <a:ext cx="12825681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KEEP CURRENT IMAGES, ADD DEPTH MAPS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advClick="1" p14:dur="2000">
        <p159:morph option="byObject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Challenges: Welcome to Coding Hell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Challenges: Welcome to Coding Hell</a:t>
            </a:r>
          </a:p>
        </p:txBody>
      </p:sp>
      <p:sp>
        <p:nvSpPr>
          <p:cNvPr id="597" name="Sous-titre de diapositiv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98" name="If this slide is used I will cry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If this slide is used I will cry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advClick="1" p14:dur="2000">
        <p159:morph option="byObject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References &amp; Achnowledgmen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References &amp; Achnowledgments</a:t>
            </a:r>
          </a:p>
        </p:txBody>
      </p:sp>
      <p:sp>
        <p:nvSpPr>
          <p:cNvPr id="601" name="Sous-titre de diapositiv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02" name="Thank you Chatgpt for all visualization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Thank you Chatgpt for all visualization</a:t>
            </a:r>
          </a:p>
          <a:p>
            <a:pPr/>
            <a:r>
              <a:rPr u="sng">
                <a:hlinkClick r:id="rId2" invalidUrl="" action="" tgtFrame="" tooltip="" history="1" highlightClick="0" endSnd="0"/>
              </a:rPr>
              <a:t>github.com/Yann-b-b/All_in_focus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advClick="1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We have the focal stack, what now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We have the focal stack, what now?</a:t>
            </a:r>
          </a:p>
        </p:txBody>
      </p:sp>
      <p:grpSp>
        <p:nvGrpSpPr>
          <p:cNvPr id="297" name="Grouper"/>
          <p:cNvGrpSpPr/>
          <p:nvPr/>
        </p:nvGrpSpPr>
        <p:grpSpPr>
          <a:xfrm>
            <a:off x="1110929" y="6703310"/>
            <a:ext cx="6953729" cy="4635820"/>
            <a:chOff x="0" y="0"/>
            <a:chExt cx="6953728" cy="4635818"/>
          </a:xfrm>
        </p:grpSpPr>
        <p:pic>
          <p:nvPicPr>
            <p:cNvPr id="294" name="vidéo-collée.png" descr="vidéo-collé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6953729" cy="463581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95" name="vidéo-collée.png" descr="vidéo-collé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3852237" y="3414436"/>
              <a:ext cx="1292491" cy="5417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96" name="vidéo-collée.png" descr="vidéo-collée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3051414" y="3494789"/>
              <a:ext cx="850901" cy="3810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305" name="Grouper"/>
          <p:cNvGrpSpPr/>
          <p:nvPr/>
        </p:nvGrpSpPr>
        <p:grpSpPr>
          <a:xfrm>
            <a:off x="1220149" y="6813390"/>
            <a:ext cx="6953730" cy="4635819"/>
            <a:chOff x="0" y="0"/>
            <a:chExt cx="6953728" cy="4635818"/>
          </a:xfrm>
        </p:grpSpPr>
        <p:grpSp>
          <p:nvGrpSpPr>
            <p:cNvPr id="301" name="Grouper"/>
            <p:cNvGrpSpPr/>
            <p:nvPr/>
          </p:nvGrpSpPr>
          <p:grpSpPr>
            <a:xfrm>
              <a:off x="0" y="0"/>
              <a:ext cx="6953729" cy="4635819"/>
              <a:chOff x="0" y="0"/>
              <a:chExt cx="6953728" cy="4635818"/>
            </a:xfrm>
          </p:grpSpPr>
          <p:pic>
            <p:nvPicPr>
              <p:cNvPr id="298" name="vidéo-collée.png" descr="vidéo-collée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0" y="0"/>
                <a:ext cx="6953729" cy="463581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99" name="vidéo-collée.png" descr="vidéo-collée.png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2993611" y="1381919"/>
                <a:ext cx="1295987" cy="187198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00" name="vidéo-collée.png" descr="vidéo-collée.png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rcRect l="2652" t="2652" r="2652" b="2652"/>
              <a:stretch>
                <a:fillRect/>
              </a:stretch>
            </p:blipFill>
            <p:spPr>
              <a:xfrm>
                <a:off x="1332618" y="1298273"/>
                <a:ext cx="1295987" cy="203927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302" name="vidéo-collée.png" descr="vidéo-collée.png"/>
            <p:cNvPicPr>
              <a:picLocks noChangeAspect="1"/>
            </p:cNvPicPr>
            <p:nvPr/>
          </p:nvPicPr>
          <p:blipFill>
            <a:blip r:embed="rId7">
              <a:extLst/>
            </a:blip>
            <a:srcRect l="823" t="0" r="1480" b="0"/>
            <a:stretch>
              <a:fillRect/>
            </a:stretch>
          </p:blipFill>
          <p:spPr>
            <a:xfrm>
              <a:off x="2888128" y="3440689"/>
              <a:ext cx="1521540" cy="5104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03" name="vidéo-collée.png" descr="vidéo-collé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343470" y="3384420"/>
              <a:ext cx="1292491" cy="5417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04" name="vidéo-collée.png" descr="vidéo-collé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4499355" y="3384420"/>
              <a:ext cx="1292491" cy="5417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313" name="Grouper"/>
          <p:cNvGrpSpPr/>
          <p:nvPr/>
        </p:nvGrpSpPr>
        <p:grpSpPr>
          <a:xfrm>
            <a:off x="1334449" y="6953090"/>
            <a:ext cx="6953729" cy="4635819"/>
            <a:chOff x="0" y="0"/>
            <a:chExt cx="6953728" cy="4635818"/>
          </a:xfrm>
        </p:grpSpPr>
        <p:grpSp>
          <p:nvGrpSpPr>
            <p:cNvPr id="309" name="Grouper"/>
            <p:cNvGrpSpPr/>
            <p:nvPr/>
          </p:nvGrpSpPr>
          <p:grpSpPr>
            <a:xfrm>
              <a:off x="0" y="0"/>
              <a:ext cx="6953729" cy="4635819"/>
              <a:chOff x="0" y="0"/>
              <a:chExt cx="6953728" cy="4635818"/>
            </a:xfrm>
          </p:grpSpPr>
          <p:pic>
            <p:nvPicPr>
              <p:cNvPr id="306" name="vidéo-collée.png" descr="vidéo-collée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0" y="0"/>
                <a:ext cx="6953729" cy="463581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07" name="vidéo-collée.png" descr="vidéo-collée.png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2993611" y="1381919"/>
                <a:ext cx="1295987" cy="187198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08" name="vidéo-collée.png" descr="vidéo-collée.png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rcRect l="2652" t="2652" r="2652" b="2652"/>
              <a:stretch>
                <a:fillRect/>
              </a:stretch>
            </p:blipFill>
            <p:spPr>
              <a:xfrm>
                <a:off x="1332618" y="1298273"/>
                <a:ext cx="1295987" cy="203927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310" name="vidéo-collée.png" descr="vidéo-collée.png"/>
            <p:cNvPicPr>
              <a:picLocks noChangeAspect="1"/>
            </p:cNvPicPr>
            <p:nvPr/>
          </p:nvPicPr>
          <p:blipFill>
            <a:blip r:embed="rId7">
              <a:extLst/>
            </a:blip>
            <a:srcRect l="823" t="0" r="1480" b="0"/>
            <a:stretch>
              <a:fillRect/>
            </a:stretch>
          </p:blipFill>
          <p:spPr>
            <a:xfrm>
              <a:off x="2888128" y="3440689"/>
              <a:ext cx="1521540" cy="5104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11" name="vidéo-collée.png" descr="vidéo-collé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343470" y="3384420"/>
              <a:ext cx="1292491" cy="5417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12" name="vidéo-collée.png" descr="vidéo-collé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4499355" y="3384420"/>
              <a:ext cx="1292491" cy="5417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321" name="Grouper"/>
          <p:cNvGrpSpPr/>
          <p:nvPr/>
        </p:nvGrpSpPr>
        <p:grpSpPr>
          <a:xfrm>
            <a:off x="1448749" y="7092790"/>
            <a:ext cx="6953729" cy="4635819"/>
            <a:chOff x="0" y="0"/>
            <a:chExt cx="6953728" cy="4635818"/>
          </a:xfrm>
        </p:grpSpPr>
        <p:grpSp>
          <p:nvGrpSpPr>
            <p:cNvPr id="317" name="Grouper"/>
            <p:cNvGrpSpPr/>
            <p:nvPr/>
          </p:nvGrpSpPr>
          <p:grpSpPr>
            <a:xfrm>
              <a:off x="0" y="0"/>
              <a:ext cx="6953729" cy="4635819"/>
              <a:chOff x="0" y="0"/>
              <a:chExt cx="6953728" cy="4635818"/>
            </a:xfrm>
          </p:grpSpPr>
          <p:pic>
            <p:nvPicPr>
              <p:cNvPr id="314" name="vidéo-collée.png" descr="vidéo-collée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0" y="0"/>
                <a:ext cx="6953729" cy="463581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15" name="vidéo-collée.png" descr="vidéo-collée.png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2993611" y="1381919"/>
                <a:ext cx="1295987" cy="187198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16" name="vidéo-collée.png" descr="vidéo-collée.png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rcRect l="2652" t="2652" r="2652" b="2652"/>
              <a:stretch>
                <a:fillRect/>
              </a:stretch>
            </p:blipFill>
            <p:spPr>
              <a:xfrm>
                <a:off x="1332618" y="1298273"/>
                <a:ext cx="1295987" cy="203927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318" name="vidéo-collée.png" descr="vidéo-collée.png"/>
            <p:cNvPicPr>
              <a:picLocks noChangeAspect="1"/>
            </p:cNvPicPr>
            <p:nvPr/>
          </p:nvPicPr>
          <p:blipFill>
            <a:blip r:embed="rId7">
              <a:extLst/>
            </a:blip>
            <a:srcRect l="823" t="0" r="1480" b="0"/>
            <a:stretch>
              <a:fillRect/>
            </a:stretch>
          </p:blipFill>
          <p:spPr>
            <a:xfrm>
              <a:off x="2888128" y="3440689"/>
              <a:ext cx="1521540" cy="5104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19" name="vidéo-collée.png" descr="vidéo-collé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343470" y="3384420"/>
              <a:ext cx="1292491" cy="5417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20" name="vidéo-collée.png" descr="vidéo-collé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4499355" y="3384420"/>
              <a:ext cx="1292491" cy="5417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329" name="Grouper"/>
          <p:cNvGrpSpPr/>
          <p:nvPr/>
        </p:nvGrpSpPr>
        <p:grpSpPr>
          <a:xfrm>
            <a:off x="1575749" y="7283290"/>
            <a:ext cx="6953729" cy="4635819"/>
            <a:chOff x="0" y="0"/>
            <a:chExt cx="6953728" cy="4635818"/>
          </a:xfrm>
        </p:grpSpPr>
        <p:grpSp>
          <p:nvGrpSpPr>
            <p:cNvPr id="325" name="Grouper"/>
            <p:cNvGrpSpPr/>
            <p:nvPr/>
          </p:nvGrpSpPr>
          <p:grpSpPr>
            <a:xfrm>
              <a:off x="0" y="0"/>
              <a:ext cx="6953729" cy="4635819"/>
              <a:chOff x="0" y="0"/>
              <a:chExt cx="6953728" cy="4635818"/>
            </a:xfrm>
          </p:grpSpPr>
          <p:pic>
            <p:nvPicPr>
              <p:cNvPr id="322" name="vidéo-collée.png" descr="vidéo-collée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0" y="0"/>
                <a:ext cx="6953729" cy="463581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23" name="vidéo-collée.png" descr="vidéo-collée.png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2993611" y="1381919"/>
                <a:ext cx="1295987" cy="187198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24" name="vidéo-collée.png" descr="vidéo-collée.png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rcRect l="2652" t="2652" r="2652" b="2652"/>
              <a:stretch>
                <a:fillRect/>
              </a:stretch>
            </p:blipFill>
            <p:spPr>
              <a:xfrm>
                <a:off x="1332618" y="1298273"/>
                <a:ext cx="1295987" cy="203927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326" name="vidéo-collée.png" descr="vidéo-collée.png"/>
            <p:cNvPicPr>
              <a:picLocks noChangeAspect="1"/>
            </p:cNvPicPr>
            <p:nvPr/>
          </p:nvPicPr>
          <p:blipFill>
            <a:blip r:embed="rId7">
              <a:extLst/>
            </a:blip>
            <a:srcRect l="823" t="0" r="1480" b="0"/>
            <a:stretch>
              <a:fillRect/>
            </a:stretch>
          </p:blipFill>
          <p:spPr>
            <a:xfrm>
              <a:off x="2888128" y="3440689"/>
              <a:ext cx="1521540" cy="5104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27" name="vidéo-collée.png" descr="vidéo-collé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343470" y="3384420"/>
              <a:ext cx="1292491" cy="5417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28" name="vidéo-collée.png" descr="vidéo-collé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4499355" y="3384420"/>
              <a:ext cx="1292491" cy="5417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337" name="Grouper"/>
          <p:cNvGrpSpPr/>
          <p:nvPr/>
        </p:nvGrpSpPr>
        <p:grpSpPr>
          <a:xfrm>
            <a:off x="1685816" y="7485987"/>
            <a:ext cx="6953729" cy="4635819"/>
            <a:chOff x="0" y="0"/>
            <a:chExt cx="6953728" cy="4635818"/>
          </a:xfrm>
        </p:grpSpPr>
        <p:grpSp>
          <p:nvGrpSpPr>
            <p:cNvPr id="333" name="Grouper"/>
            <p:cNvGrpSpPr/>
            <p:nvPr/>
          </p:nvGrpSpPr>
          <p:grpSpPr>
            <a:xfrm>
              <a:off x="0" y="0"/>
              <a:ext cx="6953729" cy="4635819"/>
              <a:chOff x="0" y="0"/>
              <a:chExt cx="6953728" cy="4635818"/>
            </a:xfrm>
          </p:grpSpPr>
          <p:pic>
            <p:nvPicPr>
              <p:cNvPr id="330" name="vidéo-collée.png" descr="vidéo-collée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0" y="0"/>
                <a:ext cx="6953729" cy="463581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31" name="vidéo-collée.png" descr="vidéo-collée.png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2993611" y="1381919"/>
                <a:ext cx="1295987" cy="187198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32" name="vidéo-collée.png" descr="vidéo-collée.png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rcRect l="2652" t="2652" r="2652" b="2652"/>
              <a:stretch>
                <a:fillRect/>
              </a:stretch>
            </p:blipFill>
            <p:spPr>
              <a:xfrm>
                <a:off x="1332618" y="1298273"/>
                <a:ext cx="1295987" cy="203927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334" name="vidéo-collée.png" descr="vidéo-collée.png"/>
            <p:cNvPicPr>
              <a:picLocks noChangeAspect="1"/>
            </p:cNvPicPr>
            <p:nvPr/>
          </p:nvPicPr>
          <p:blipFill>
            <a:blip r:embed="rId7">
              <a:extLst/>
            </a:blip>
            <a:srcRect l="823" t="0" r="1480" b="0"/>
            <a:stretch>
              <a:fillRect/>
            </a:stretch>
          </p:blipFill>
          <p:spPr>
            <a:xfrm>
              <a:off x="2888128" y="3440689"/>
              <a:ext cx="1521540" cy="5104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35" name="vidéo-collée.png" descr="vidéo-collé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343470" y="3384420"/>
              <a:ext cx="1292491" cy="5417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36" name="vidéo-collée.png" descr="vidéo-collé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4499355" y="3384420"/>
              <a:ext cx="1292491" cy="5417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349" name="Grouper"/>
          <p:cNvGrpSpPr/>
          <p:nvPr/>
        </p:nvGrpSpPr>
        <p:grpSpPr>
          <a:xfrm>
            <a:off x="1820910" y="7679436"/>
            <a:ext cx="6953729" cy="4635820"/>
            <a:chOff x="0" y="0"/>
            <a:chExt cx="6953728" cy="4635818"/>
          </a:xfrm>
        </p:grpSpPr>
        <p:grpSp>
          <p:nvGrpSpPr>
            <p:cNvPr id="344" name="Grouper"/>
            <p:cNvGrpSpPr/>
            <p:nvPr/>
          </p:nvGrpSpPr>
          <p:grpSpPr>
            <a:xfrm>
              <a:off x="0" y="0"/>
              <a:ext cx="6953729" cy="4635819"/>
              <a:chOff x="0" y="0"/>
              <a:chExt cx="6953728" cy="4635818"/>
            </a:xfrm>
          </p:grpSpPr>
          <p:grpSp>
            <p:nvGrpSpPr>
              <p:cNvPr id="341" name="Grouper"/>
              <p:cNvGrpSpPr/>
              <p:nvPr/>
            </p:nvGrpSpPr>
            <p:grpSpPr>
              <a:xfrm>
                <a:off x="0" y="0"/>
                <a:ext cx="6953729" cy="4635819"/>
                <a:chOff x="0" y="0"/>
                <a:chExt cx="6953728" cy="4635818"/>
              </a:xfrm>
            </p:grpSpPr>
            <p:pic>
              <p:nvPicPr>
                <p:cNvPr id="338" name="vidéo-collée.png" descr="vidéo-collée.png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>
                  <a:off x="0" y="0"/>
                  <a:ext cx="6953729" cy="4635819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339" name="vidéo-collée.png" descr="vidéo-collée.png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tretch>
                  <a:fillRect/>
                </a:stretch>
              </p:blipFill>
              <p:spPr>
                <a:xfrm>
                  <a:off x="2993611" y="1381919"/>
                  <a:ext cx="1295987" cy="187198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340" name="vidéo-collée.png" descr="vidéo-collée.png"/>
                <p:cNvPicPr>
                  <a:picLocks noChangeAspect="1"/>
                </p:cNvPicPr>
                <p:nvPr/>
              </p:nvPicPr>
              <p:blipFill>
                <a:blip r:embed="rId6">
                  <a:extLst/>
                </a:blip>
                <a:srcRect l="2652" t="2652" r="2652" b="2652"/>
                <a:stretch>
                  <a:fillRect/>
                </a:stretch>
              </p:blipFill>
              <p:spPr>
                <a:xfrm>
                  <a:off x="1332618" y="1298273"/>
                  <a:ext cx="1295987" cy="2039274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pic>
            <p:nvPicPr>
              <p:cNvPr id="342" name="vidéo-collée.png" descr="vidéo-collée.png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3049266" y="1368035"/>
                <a:ext cx="1207317" cy="189974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43" name="vidéo-collée.png" descr="vidéo-collée.png"/>
              <p:cNvPicPr>
                <a:picLocks noChangeAspect="1"/>
              </p:cNvPicPr>
              <p:nvPr/>
            </p:nvPicPr>
            <p:blipFill>
              <a:blip r:embed="rId8">
                <a:extLst/>
              </a:blip>
              <a:stretch>
                <a:fillRect/>
              </a:stretch>
            </p:blipFill>
            <p:spPr>
              <a:xfrm>
                <a:off x="4671668" y="1529635"/>
                <a:ext cx="997134" cy="157654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345" name="vidéo-collée.png" descr="vidéo-collée.png"/>
            <p:cNvPicPr>
              <a:picLocks noChangeAspect="1"/>
            </p:cNvPicPr>
            <p:nvPr/>
          </p:nvPicPr>
          <p:blipFill>
            <a:blip r:embed="rId7">
              <a:extLst/>
            </a:blip>
            <a:srcRect l="823" t="0" r="1480" b="0"/>
            <a:stretch>
              <a:fillRect/>
            </a:stretch>
          </p:blipFill>
          <p:spPr>
            <a:xfrm>
              <a:off x="4588191" y="3491489"/>
              <a:ext cx="1521540" cy="5104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46" name="vidéo-collée.png" descr="vidéo-collé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2287513" y="3412360"/>
              <a:ext cx="1292490" cy="5417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47" name="vidéo-collée.png" descr="vidéo-collée.png"/>
            <p:cNvPicPr>
              <a:picLocks noChangeAspect="1"/>
            </p:cNvPicPr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403046" y="3499063"/>
              <a:ext cx="1993901" cy="4953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48" name="vidéo-collée.png" descr="vidéo-collée.png"/>
            <p:cNvPicPr>
              <a:picLocks noChangeAspect="1"/>
            </p:cNvPicPr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3374499" y="3552498"/>
              <a:ext cx="1213640" cy="3014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361" name="Grouper"/>
          <p:cNvGrpSpPr/>
          <p:nvPr/>
        </p:nvGrpSpPr>
        <p:grpSpPr>
          <a:xfrm>
            <a:off x="1998710" y="7891103"/>
            <a:ext cx="6953729" cy="4635820"/>
            <a:chOff x="0" y="0"/>
            <a:chExt cx="6953728" cy="4635818"/>
          </a:xfrm>
        </p:grpSpPr>
        <p:grpSp>
          <p:nvGrpSpPr>
            <p:cNvPr id="356" name="Grouper"/>
            <p:cNvGrpSpPr/>
            <p:nvPr/>
          </p:nvGrpSpPr>
          <p:grpSpPr>
            <a:xfrm>
              <a:off x="0" y="0"/>
              <a:ext cx="6953729" cy="4635819"/>
              <a:chOff x="0" y="0"/>
              <a:chExt cx="6953728" cy="4635818"/>
            </a:xfrm>
          </p:grpSpPr>
          <p:grpSp>
            <p:nvGrpSpPr>
              <p:cNvPr id="353" name="Grouper"/>
              <p:cNvGrpSpPr/>
              <p:nvPr/>
            </p:nvGrpSpPr>
            <p:grpSpPr>
              <a:xfrm>
                <a:off x="0" y="0"/>
                <a:ext cx="6953729" cy="4635819"/>
                <a:chOff x="0" y="0"/>
                <a:chExt cx="6953728" cy="4635818"/>
              </a:xfrm>
            </p:grpSpPr>
            <p:pic>
              <p:nvPicPr>
                <p:cNvPr id="350" name="vidéo-collée.png" descr="vidéo-collée.png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>
                  <a:off x="0" y="0"/>
                  <a:ext cx="6953729" cy="4635819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351" name="vidéo-collée.png" descr="vidéo-collée.png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tretch>
                  <a:fillRect/>
                </a:stretch>
              </p:blipFill>
              <p:spPr>
                <a:xfrm>
                  <a:off x="2993611" y="1381919"/>
                  <a:ext cx="1295987" cy="187198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352" name="vidéo-collée.png" descr="vidéo-collée.png"/>
                <p:cNvPicPr>
                  <a:picLocks noChangeAspect="1"/>
                </p:cNvPicPr>
                <p:nvPr/>
              </p:nvPicPr>
              <p:blipFill>
                <a:blip r:embed="rId6">
                  <a:extLst/>
                </a:blip>
                <a:srcRect l="2652" t="2652" r="2652" b="2652"/>
                <a:stretch>
                  <a:fillRect/>
                </a:stretch>
              </p:blipFill>
              <p:spPr>
                <a:xfrm>
                  <a:off x="1332618" y="1298273"/>
                  <a:ext cx="1295987" cy="2039274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pic>
            <p:nvPicPr>
              <p:cNvPr id="354" name="vidéo-collée.png" descr="vidéo-collée.png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3049266" y="1368035"/>
                <a:ext cx="1207317" cy="189974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55" name="vidéo-collée.png" descr="vidéo-collée.png"/>
              <p:cNvPicPr>
                <a:picLocks noChangeAspect="1"/>
              </p:cNvPicPr>
              <p:nvPr/>
            </p:nvPicPr>
            <p:blipFill>
              <a:blip r:embed="rId8">
                <a:extLst/>
              </a:blip>
              <a:stretch>
                <a:fillRect/>
              </a:stretch>
            </p:blipFill>
            <p:spPr>
              <a:xfrm>
                <a:off x="4671668" y="1529635"/>
                <a:ext cx="997134" cy="157654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357" name="vidéo-collée.png" descr="vidéo-collée.png"/>
            <p:cNvPicPr>
              <a:picLocks noChangeAspect="1"/>
            </p:cNvPicPr>
            <p:nvPr/>
          </p:nvPicPr>
          <p:blipFill>
            <a:blip r:embed="rId7">
              <a:extLst/>
            </a:blip>
            <a:srcRect l="823" t="0" r="1480" b="0"/>
            <a:stretch>
              <a:fillRect/>
            </a:stretch>
          </p:blipFill>
          <p:spPr>
            <a:xfrm>
              <a:off x="4588191" y="3491489"/>
              <a:ext cx="1521540" cy="5104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58" name="vidéo-collée.png" descr="vidéo-collé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2287513" y="3412360"/>
              <a:ext cx="1292490" cy="5417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59" name="vidéo-collée.png" descr="vidéo-collée.png"/>
            <p:cNvPicPr>
              <a:picLocks noChangeAspect="1"/>
            </p:cNvPicPr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403046" y="3499063"/>
              <a:ext cx="1993901" cy="4953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60" name="vidéo-collée.png" descr="vidéo-collée.png"/>
            <p:cNvPicPr>
              <a:picLocks noChangeAspect="1"/>
            </p:cNvPicPr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3374499" y="3552498"/>
              <a:ext cx="1213640" cy="3014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373" name="Grouper"/>
          <p:cNvGrpSpPr/>
          <p:nvPr/>
        </p:nvGrpSpPr>
        <p:grpSpPr>
          <a:xfrm>
            <a:off x="2151110" y="8195903"/>
            <a:ext cx="6953729" cy="4635820"/>
            <a:chOff x="0" y="0"/>
            <a:chExt cx="6953728" cy="4635818"/>
          </a:xfrm>
        </p:grpSpPr>
        <p:grpSp>
          <p:nvGrpSpPr>
            <p:cNvPr id="368" name="Grouper"/>
            <p:cNvGrpSpPr/>
            <p:nvPr/>
          </p:nvGrpSpPr>
          <p:grpSpPr>
            <a:xfrm>
              <a:off x="0" y="0"/>
              <a:ext cx="6953729" cy="4635819"/>
              <a:chOff x="0" y="0"/>
              <a:chExt cx="6953728" cy="4635818"/>
            </a:xfrm>
          </p:grpSpPr>
          <p:grpSp>
            <p:nvGrpSpPr>
              <p:cNvPr id="365" name="Grouper"/>
              <p:cNvGrpSpPr/>
              <p:nvPr/>
            </p:nvGrpSpPr>
            <p:grpSpPr>
              <a:xfrm>
                <a:off x="0" y="0"/>
                <a:ext cx="6953729" cy="4635819"/>
                <a:chOff x="0" y="0"/>
                <a:chExt cx="6953728" cy="4635818"/>
              </a:xfrm>
            </p:grpSpPr>
            <p:pic>
              <p:nvPicPr>
                <p:cNvPr id="362" name="vidéo-collée.png" descr="vidéo-collée.png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>
                  <a:off x="0" y="0"/>
                  <a:ext cx="6953729" cy="4635819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363" name="vidéo-collée.png" descr="vidéo-collée.png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tretch>
                  <a:fillRect/>
                </a:stretch>
              </p:blipFill>
              <p:spPr>
                <a:xfrm>
                  <a:off x="2993611" y="1381919"/>
                  <a:ext cx="1295987" cy="187198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364" name="vidéo-collée.png" descr="vidéo-collée.png"/>
                <p:cNvPicPr>
                  <a:picLocks noChangeAspect="1"/>
                </p:cNvPicPr>
                <p:nvPr/>
              </p:nvPicPr>
              <p:blipFill>
                <a:blip r:embed="rId6">
                  <a:extLst/>
                </a:blip>
                <a:srcRect l="2652" t="2652" r="2652" b="2652"/>
                <a:stretch>
                  <a:fillRect/>
                </a:stretch>
              </p:blipFill>
              <p:spPr>
                <a:xfrm>
                  <a:off x="1332618" y="1298273"/>
                  <a:ext cx="1295987" cy="2039274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pic>
            <p:nvPicPr>
              <p:cNvPr id="366" name="vidéo-collée.png" descr="vidéo-collée.png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3049266" y="1368035"/>
                <a:ext cx="1207317" cy="189974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67" name="vidéo-collée.png" descr="vidéo-collée.png"/>
              <p:cNvPicPr>
                <a:picLocks noChangeAspect="1"/>
              </p:cNvPicPr>
              <p:nvPr/>
            </p:nvPicPr>
            <p:blipFill>
              <a:blip r:embed="rId8">
                <a:extLst/>
              </a:blip>
              <a:stretch>
                <a:fillRect/>
              </a:stretch>
            </p:blipFill>
            <p:spPr>
              <a:xfrm>
                <a:off x="4671668" y="1529635"/>
                <a:ext cx="997134" cy="157654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369" name="vidéo-collée.png" descr="vidéo-collée.png"/>
            <p:cNvPicPr>
              <a:picLocks noChangeAspect="1"/>
            </p:cNvPicPr>
            <p:nvPr/>
          </p:nvPicPr>
          <p:blipFill>
            <a:blip r:embed="rId7">
              <a:extLst/>
            </a:blip>
            <a:srcRect l="823" t="0" r="1480" b="0"/>
            <a:stretch>
              <a:fillRect/>
            </a:stretch>
          </p:blipFill>
          <p:spPr>
            <a:xfrm>
              <a:off x="4588191" y="3491489"/>
              <a:ext cx="1521540" cy="5104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70" name="vidéo-collée.png" descr="vidéo-collé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2287513" y="3412360"/>
              <a:ext cx="1292490" cy="5417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71" name="vidéo-collée.png" descr="vidéo-collée.png"/>
            <p:cNvPicPr>
              <a:picLocks noChangeAspect="1"/>
            </p:cNvPicPr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403046" y="3499063"/>
              <a:ext cx="1993901" cy="4953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72" name="vidéo-collée.png" descr="vidéo-collée.png"/>
            <p:cNvPicPr>
              <a:picLocks noChangeAspect="1"/>
            </p:cNvPicPr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3374499" y="3552498"/>
              <a:ext cx="1213640" cy="3014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385" name="Grouper"/>
          <p:cNvGrpSpPr/>
          <p:nvPr/>
        </p:nvGrpSpPr>
        <p:grpSpPr>
          <a:xfrm>
            <a:off x="2286577" y="8416036"/>
            <a:ext cx="6953729" cy="4635820"/>
            <a:chOff x="0" y="0"/>
            <a:chExt cx="6953728" cy="4635818"/>
          </a:xfrm>
        </p:grpSpPr>
        <p:grpSp>
          <p:nvGrpSpPr>
            <p:cNvPr id="380" name="Grouper"/>
            <p:cNvGrpSpPr/>
            <p:nvPr/>
          </p:nvGrpSpPr>
          <p:grpSpPr>
            <a:xfrm>
              <a:off x="0" y="0"/>
              <a:ext cx="6953729" cy="4635819"/>
              <a:chOff x="0" y="0"/>
              <a:chExt cx="6953728" cy="4635818"/>
            </a:xfrm>
          </p:grpSpPr>
          <p:grpSp>
            <p:nvGrpSpPr>
              <p:cNvPr id="377" name="Grouper"/>
              <p:cNvGrpSpPr/>
              <p:nvPr/>
            </p:nvGrpSpPr>
            <p:grpSpPr>
              <a:xfrm>
                <a:off x="0" y="0"/>
                <a:ext cx="6953729" cy="4635819"/>
                <a:chOff x="0" y="0"/>
                <a:chExt cx="6953728" cy="4635818"/>
              </a:xfrm>
            </p:grpSpPr>
            <p:pic>
              <p:nvPicPr>
                <p:cNvPr id="374" name="vidéo-collée.png" descr="vidéo-collée.png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>
                  <a:off x="0" y="0"/>
                  <a:ext cx="6953729" cy="4635819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375" name="vidéo-collée.png" descr="vidéo-collée.png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tretch>
                  <a:fillRect/>
                </a:stretch>
              </p:blipFill>
              <p:spPr>
                <a:xfrm>
                  <a:off x="2993611" y="1381919"/>
                  <a:ext cx="1295987" cy="187198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376" name="vidéo-collée.png" descr="vidéo-collée.png"/>
                <p:cNvPicPr>
                  <a:picLocks noChangeAspect="1"/>
                </p:cNvPicPr>
                <p:nvPr/>
              </p:nvPicPr>
              <p:blipFill>
                <a:blip r:embed="rId6">
                  <a:extLst/>
                </a:blip>
                <a:srcRect l="2652" t="2652" r="2652" b="2652"/>
                <a:stretch>
                  <a:fillRect/>
                </a:stretch>
              </p:blipFill>
              <p:spPr>
                <a:xfrm>
                  <a:off x="1332618" y="1298273"/>
                  <a:ext cx="1295987" cy="2039274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pic>
            <p:nvPicPr>
              <p:cNvPr id="378" name="vidéo-collée.png" descr="vidéo-collée.png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3049266" y="1368035"/>
                <a:ext cx="1207317" cy="189974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79" name="vidéo-collée.png" descr="vidéo-collée.png"/>
              <p:cNvPicPr>
                <a:picLocks noChangeAspect="1"/>
              </p:cNvPicPr>
              <p:nvPr/>
            </p:nvPicPr>
            <p:blipFill>
              <a:blip r:embed="rId8">
                <a:extLst/>
              </a:blip>
              <a:stretch>
                <a:fillRect/>
              </a:stretch>
            </p:blipFill>
            <p:spPr>
              <a:xfrm>
                <a:off x="4671668" y="1529635"/>
                <a:ext cx="997134" cy="157654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381" name="vidéo-collée.png" descr="vidéo-collée.png"/>
            <p:cNvPicPr>
              <a:picLocks noChangeAspect="1"/>
            </p:cNvPicPr>
            <p:nvPr/>
          </p:nvPicPr>
          <p:blipFill>
            <a:blip r:embed="rId7">
              <a:extLst/>
            </a:blip>
            <a:srcRect l="823" t="0" r="1480" b="0"/>
            <a:stretch>
              <a:fillRect/>
            </a:stretch>
          </p:blipFill>
          <p:spPr>
            <a:xfrm>
              <a:off x="4588191" y="3491489"/>
              <a:ext cx="1521540" cy="5104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82" name="vidéo-collée.png" descr="vidéo-collé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2287513" y="3412360"/>
              <a:ext cx="1292490" cy="5417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83" name="vidéo-collée.png" descr="vidéo-collée.png"/>
            <p:cNvPicPr>
              <a:picLocks noChangeAspect="1"/>
            </p:cNvPicPr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403046" y="3499063"/>
              <a:ext cx="1993901" cy="4953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84" name="vidéo-collée.png" descr="vidéo-collée.png"/>
            <p:cNvPicPr>
              <a:picLocks noChangeAspect="1"/>
            </p:cNvPicPr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3374499" y="3552498"/>
              <a:ext cx="1213640" cy="3014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397" name="Grouper"/>
          <p:cNvGrpSpPr/>
          <p:nvPr/>
        </p:nvGrpSpPr>
        <p:grpSpPr>
          <a:xfrm>
            <a:off x="2422043" y="8653103"/>
            <a:ext cx="6953730" cy="4635820"/>
            <a:chOff x="0" y="0"/>
            <a:chExt cx="6953728" cy="4635818"/>
          </a:xfrm>
        </p:grpSpPr>
        <p:grpSp>
          <p:nvGrpSpPr>
            <p:cNvPr id="392" name="Grouper"/>
            <p:cNvGrpSpPr/>
            <p:nvPr/>
          </p:nvGrpSpPr>
          <p:grpSpPr>
            <a:xfrm>
              <a:off x="0" y="0"/>
              <a:ext cx="6953729" cy="4635819"/>
              <a:chOff x="0" y="0"/>
              <a:chExt cx="6953728" cy="4635818"/>
            </a:xfrm>
          </p:grpSpPr>
          <p:grpSp>
            <p:nvGrpSpPr>
              <p:cNvPr id="389" name="Grouper"/>
              <p:cNvGrpSpPr/>
              <p:nvPr/>
            </p:nvGrpSpPr>
            <p:grpSpPr>
              <a:xfrm>
                <a:off x="0" y="0"/>
                <a:ext cx="6953729" cy="4635819"/>
                <a:chOff x="0" y="0"/>
                <a:chExt cx="6953728" cy="4635818"/>
              </a:xfrm>
            </p:grpSpPr>
            <p:pic>
              <p:nvPicPr>
                <p:cNvPr id="386" name="vidéo-collée.png" descr="vidéo-collée.png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>
                  <a:off x="0" y="0"/>
                  <a:ext cx="6953729" cy="4635819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387" name="vidéo-collée.png" descr="vidéo-collée.png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tretch>
                  <a:fillRect/>
                </a:stretch>
              </p:blipFill>
              <p:spPr>
                <a:xfrm>
                  <a:off x="2993611" y="1381919"/>
                  <a:ext cx="1295987" cy="187198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388" name="vidéo-collée.png" descr="vidéo-collée.png"/>
                <p:cNvPicPr>
                  <a:picLocks noChangeAspect="1"/>
                </p:cNvPicPr>
                <p:nvPr/>
              </p:nvPicPr>
              <p:blipFill>
                <a:blip r:embed="rId6">
                  <a:extLst/>
                </a:blip>
                <a:srcRect l="2652" t="2652" r="2652" b="2652"/>
                <a:stretch>
                  <a:fillRect/>
                </a:stretch>
              </p:blipFill>
              <p:spPr>
                <a:xfrm>
                  <a:off x="1332618" y="1298273"/>
                  <a:ext cx="1295987" cy="2039274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pic>
            <p:nvPicPr>
              <p:cNvPr id="390" name="vidéo-collée.png" descr="vidéo-collée.png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3049266" y="1368035"/>
                <a:ext cx="1207317" cy="189974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91" name="vidéo-collée.png" descr="vidéo-collée.png"/>
              <p:cNvPicPr>
                <a:picLocks noChangeAspect="1"/>
              </p:cNvPicPr>
              <p:nvPr/>
            </p:nvPicPr>
            <p:blipFill>
              <a:blip r:embed="rId8">
                <a:extLst/>
              </a:blip>
              <a:stretch>
                <a:fillRect/>
              </a:stretch>
            </p:blipFill>
            <p:spPr>
              <a:xfrm>
                <a:off x="4671668" y="1529635"/>
                <a:ext cx="997134" cy="157654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393" name="vidéo-collée.png" descr="vidéo-collée.png"/>
            <p:cNvPicPr>
              <a:picLocks noChangeAspect="1"/>
            </p:cNvPicPr>
            <p:nvPr/>
          </p:nvPicPr>
          <p:blipFill>
            <a:blip r:embed="rId7">
              <a:extLst/>
            </a:blip>
            <a:srcRect l="823" t="0" r="1480" b="0"/>
            <a:stretch>
              <a:fillRect/>
            </a:stretch>
          </p:blipFill>
          <p:spPr>
            <a:xfrm>
              <a:off x="4588191" y="3491489"/>
              <a:ext cx="1521540" cy="5104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94" name="vidéo-collée.png" descr="vidéo-collé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2287513" y="3412360"/>
              <a:ext cx="1292490" cy="5417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95" name="vidéo-collée.png" descr="vidéo-collée.png"/>
            <p:cNvPicPr>
              <a:picLocks noChangeAspect="1"/>
            </p:cNvPicPr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403046" y="3499063"/>
              <a:ext cx="1993901" cy="4953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96" name="vidéo-collée.png" descr="vidéo-collée.png"/>
            <p:cNvPicPr>
              <a:picLocks noChangeAspect="1"/>
            </p:cNvPicPr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3374499" y="3552498"/>
              <a:ext cx="1213640" cy="3014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98" name="Focal Stack"/>
          <p:cNvSpPr txBox="1"/>
          <p:nvPr/>
        </p:nvSpPr>
        <p:spPr>
          <a:xfrm>
            <a:off x="1239774" y="5793384"/>
            <a:ext cx="3331769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Focal Stack</a:t>
            </a:r>
          </a:p>
        </p:txBody>
      </p:sp>
      <p:sp>
        <p:nvSpPr>
          <p:cNvPr id="399" name="Rectangle"/>
          <p:cNvSpPr/>
          <p:nvPr/>
        </p:nvSpPr>
        <p:spPr>
          <a:xfrm>
            <a:off x="13233400" y="7503912"/>
            <a:ext cx="1270000" cy="1744135"/>
          </a:xfrm>
          <a:prstGeom prst="rect">
            <a:avLst/>
          </a:prstGeom>
          <a:ln w="25400">
            <a:solidFill>
              <a:schemeClr val="accent2">
                <a:hueOff val="-206910"/>
                <a:satOff val="-12829"/>
                <a:lumOff val="1623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00" name="Ligne"/>
          <p:cNvSpPr/>
          <p:nvPr/>
        </p:nvSpPr>
        <p:spPr>
          <a:xfrm>
            <a:off x="14303572" y="9367252"/>
            <a:ext cx="2001388" cy="1270904"/>
          </a:xfrm>
          <a:prstGeom prst="line">
            <a:avLst/>
          </a:prstGeom>
          <a:ln w="25400">
            <a:solidFill>
              <a:schemeClr val="accent2">
                <a:hueOff val="-206910"/>
                <a:satOff val="-12829"/>
                <a:lumOff val="16238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401" name="We want to find a preserve the « in focus » pixels."/>
          <p:cNvSpPr txBox="1"/>
          <p:nvPr/>
        </p:nvSpPr>
        <p:spPr>
          <a:xfrm>
            <a:off x="10737699" y="10733946"/>
            <a:ext cx="13707162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We want to find a preserve the « in focus » pixels.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advClick="1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2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Class="entr" nodeType="after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1" dur="2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"/>
                            </p:stCondLst>
                            <p:childTnLst>
                              <p:par>
                                <p:cTn id="13" presetClass="entr" nodeType="after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5" dur="2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"/>
                            </p:stCondLst>
                            <p:childTnLst>
                              <p:par>
                                <p:cTn id="17" presetClass="entr" nodeType="afterEffect" presetID="9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9" dur="2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800"/>
                            </p:stCondLst>
                            <p:childTnLst>
                              <p:par>
                                <p:cTn id="21" presetClass="entr" nodeType="afterEffect" presetID="9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3" dur="20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Class="entr" nodeType="afterEffect" presetID="9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7" dur="20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200"/>
                            </p:stCondLst>
                            <p:childTnLst>
                              <p:par>
                                <p:cTn id="29" presetClass="entr" nodeType="afterEffect" presetID="9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1" dur="2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400"/>
                            </p:stCondLst>
                            <p:childTnLst>
                              <p:par>
                                <p:cTn id="33" presetClass="entr" nodeType="afterEffect" presetID="9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5" dur="200"/>
                                        <p:tgtEl>
                                          <p:spTgt spid="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600"/>
                            </p:stCondLst>
                            <p:childTnLst>
                              <p:par>
                                <p:cTn id="37" presetClass="entr" nodeType="afterEffect" presetID="9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9" dur="200"/>
                                        <p:tgtEl>
                                          <p:spTgt spid="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800"/>
                            </p:stCondLst>
                            <p:childTnLst>
                              <p:par>
                                <p:cTn id="41" presetClass="entr" nodeType="afterEffect" presetID="9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43" dur="200"/>
                                        <p:tgtEl>
                                          <p:spTgt spid="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Class="entr" nodeType="afterEffect" presetID="9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47" dur="200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Class="exit" nodeType="clickEffect" presetID="9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51" dur="500" fill="hold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Class="exit" nodeType="afterEffect" presetID="9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55" dur="500" fill="hold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000"/>
                            </p:stCondLst>
                            <p:childTnLst>
                              <p:par>
                                <p:cTn id="58" presetClass="exit" nodeType="afterEffect" presetID="9" grpId="1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59" dur="500" fill="hold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500"/>
                            </p:stCondLst>
                            <p:childTnLst>
                              <p:par>
                                <p:cTn id="62" presetClass="exit" nodeType="afterEffect" presetID="9" grpId="1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63" dur="500" fill="hold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2000"/>
                            </p:stCondLst>
                            <p:childTnLst>
                              <p:par>
                                <p:cTn id="66" presetClass="exit" nodeType="afterEffect" presetID="9" grpId="1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67" dur="500" fill="hold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2500"/>
                            </p:stCondLst>
                            <p:childTnLst>
                              <p:par>
                                <p:cTn id="70" presetClass="exit" nodeType="afterEffect" presetID="9" grpId="1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71" dur="500" fill="hold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3000"/>
                            </p:stCondLst>
                            <p:childTnLst>
                              <p:par>
                                <p:cTn id="74" presetClass="exit" nodeType="afterEffect" presetID="9" grpId="1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75" dur="500" fill="hold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3500"/>
                            </p:stCondLst>
                            <p:childTnLst>
                              <p:par>
                                <p:cTn id="78" presetClass="exit" nodeType="afterEffect" presetID="9" grpId="1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79" dur="500" fill="hold"/>
                                        <p:tgtEl>
                                          <p:spTgt spid="3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4000"/>
                            </p:stCondLst>
                            <p:childTnLst>
                              <p:par>
                                <p:cTn id="82" presetClass="exit" nodeType="afterEffect" presetID="9" grpId="2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83" dur="500" fill="hold"/>
                                        <p:tgtEl>
                                          <p:spTgt spid="3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4500"/>
                            </p:stCondLst>
                            <p:childTnLst>
                              <p:par>
                                <p:cTn id="86" presetClass="exit" nodeType="afterEffect" presetID="9" grpId="2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87" dur="500" fill="hold"/>
                                        <p:tgtEl>
                                          <p:spTgt spid="3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5000"/>
                            </p:stCondLst>
                            <p:childTnLst>
                              <p:par>
                                <p:cTn id="90" presetClass="exit" nodeType="afterEffect" presetID="9" grpId="2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91" dur="200" fill="hold"/>
                                        <p:tgtEl>
                                          <p:spTgt spid="3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Class="path" nodeType="clickEffect" presetSubtype="0" presetID="-1" grpId="23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258083 -0.189159" origin="layout" pathEditMode="relative">
                                      <p:cBhvr>
                                        <p:cTn id="96" dur="1000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Class="entr" nodeType="clickEffect" presetID="9" grpId="2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0" fill="hold"/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01" dur="400"/>
                                        <p:tgtEl>
                                          <p:spTgt spid="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400"/>
                            </p:stCondLst>
                            <p:childTnLst>
                              <p:par>
                                <p:cTn id="103" presetClass="entr" nodeType="afterEffect" presetID="9" grpId="2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4" fill="hold"/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05" dur="400"/>
                                        <p:tgtEl>
                                          <p:spTgt spid="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800"/>
                            </p:stCondLst>
                            <p:childTnLst>
                              <p:par>
                                <p:cTn id="107" presetClass="entr" nodeType="afterEffect" presetID="9" grpId="2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8" fill="hold"/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09" dur="400"/>
                                        <p:tgtEl>
                                          <p:spTgt spid="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73" grpId="9"/>
      <p:bldP build="whole" bldLvl="1" animBg="1" rev="0" advAuto="0" spid="329" grpId="16"/>
      <p:bldP build="whole" bldLvl="1" animBg="1" rev="0" advAuto="0" spid="361" grpId="19"/>
      <p:bldP build="whole" bldLvl="1" animBg="1" rev="0" advAuto="0" spid="297" grpId="12"/>
      <p:bldP build="whole" bldLvl="1" animBg="1" rev="0" advAuto="0" spid="305" grpId="2"/>
      <p:bldP build="whole" bldLvl="1" animBg="1" rev="0" advAuto="0" spid="399" grpId="26"/>
      <p:bldP build="whole" bldLvl="1" animBg="1" rev="0" advAuto="0" spid="337" grpId="6"/>
      <p:bldP build="whole" bldLvl="1" animBg="1" rev="0" advAuto="0" spid="373" grpId="20"/>
      <p:bldP build="whole" bldLvl="1" animBg="1" rev="0" advAuto="0" spid="400" grpId="25"/>
      <p:bldP build="whole" bldLvl="1" animBg="1" rev="0" advAuto="0" spid="305" grpId="13"/>
      <p:bldP build="whole" bldLvl="1" animBg="1" rev="0" advAuto="0" spid="321" grpId="4"/>
      <p:bldP build="whole" bldLvl="1" animBg="1" rev="0" advAuto="0" spid="385" grpId="10"/>
      <p:bldP build="whole" bldLvl="1" animBg="1" rev="0" advAuto="0" spid="398" grpId="22"/>
      <p:bldP build="whole" bldLvl="1" animBg="1" rev="0" advAuto="0" spid="337" grpId="17"/>
      <p:bldP build="whole" bldLvl="1" animBg="1" rev="0" advAuto="0" spid="401" grpId="24"/>
      <p:bldP build="whole" bldLvl="1" animBg="1" rev="0" advAuto="0" spid="313" grpId="3"/>
      <p:bldP build="whole" bldLvl="1" animBg="1" rev="0" advAuto="0" spid="349" grpId="7"/>
      <p:bldP build="whole" bldLvl="1" animBg="1" rev="0" advAuto="0" spid="321" grpId="15"/>
      <p:bldP build="whole" bldLvl="1" animBg="1" rev="0" advAuto="0" spid="329" grpId="5"/>
      <p:bldP build="whole" bldLvl="1" animBg="1" rev="0" advAuto="0" spid="385" grpId="21"/>
      <p:bldP build="whole" bldLvl="1" animBg="1" rev="0" advAuto="0" spid="297" grpId="1"/>
      <p:bldP build="whole" bldLvl="1" animBg="1" rev="0" advAuto="0" spid="361" grpId="8"/>
      <p:bldP build="whole" bldLvl="1" animBg="1" rev="0" advAuto="0" spid="313" grpId="14"/>
      <p:bldP build="whole" bldLvl="1" animBg="1" rev="0" advAuto="0" spid="397" grpId="11"/>
      <p:bldP build="whole" bldLvl="1" animBg="1" rev="0" advAuto="0" spid="349" grpId="18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Calculate gradient magnitude over a Gaussian patch to quantify pixel sharpness. This can be used as a score.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Calculate </a:t>
            </a:r>
            <a:r>
              <a:rPr>
                <a:solidFill>
                  <a:schemeClr val="accent4">
                    <a:hueOff val="475731"/>
                    <a:satOff val="-4338"/>
                    <a:lumOff val="10182"/>
                  </a:schemeClr>
                </a:solidFill>
              </a:rPr>
              <a:t>gradient magnitude</a:t>
            </a:r>
            <a:r>
              <a:t> over a </a:t>
            </a:r>
            <a:r>
              <a:rPr>
                <a:solidFill>
                  <a:schemeClr val="accent4">
                    <a:hueOff val="475731"/>
                    <a:satOff val="-4338"/>
                    <a:lumOff val="10182"/>
                  </a:schemeClr>
                </a:solidFill>
              </a:rPr>
              <a:t>Gaussian patch</a:t>
            </a:r>
            <a:r>
              <a:t> to quantify </a:t>
            </a:r>
            <a:r>
              <a:rPr>
                <a:solidFill>
                  <a:schemeClr val="accent4">
                    <a:hueOff val="475731"/>
                    <a:satOff val="-4338"/>
                    <a:lumOff val="10182"/>
                  </a:schemeClr>
                </a:solidFill>
              </a:rPr>
              <a:t>pixel sharpness. </a:t>
            </a:r>
            <a:r>
              <a:t>This can be used as a </a:t>
            </a:r>
            <a:r>
              <a:rPr>
                <a:solidFill>
                  <a:schemeClr val="accent4">
                    <a:hueOff val="475731"/>
                    <a:satOff val="-4338"/>
                    <a:lumOff val="10182"/>
                  </a:schemeClr>
                </a:solidFill>
              </a:rPr>
              <a:t>score.</a:t>
            </a:r>
          </a:p>
        </p:txBody>
      </p:sp>
      <p:sp>
        <p:nvSpPr>
          <p:cNvPr id="404" name="Sharpness as a Measure of Focu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Sharpness as a Measure of Focus</a:t>
            </a:r>
          </a:p>
        </p:txBody>
      </p:sp>
      <p:grpSp>
        <p:nvGrpSpPr>
          <p:cNvPr id="416" name="Grouper"/>
          <p:cNvGrpSpPr/>
          <p:nvPr/>
        </p:nvGrpSpPr>
        <p:grpSpPr>
          <a:xfrm>
            <a:off x="8715135" y="6058069"/>
            <a:ext cx="6953729" cy="4635820"/>
            <a:chOff x="0" y="0"/>
            <a:chExt cx="6953728" cy="4635818"/>
          </a:xfrm>
        </p:grpSpPr>
        <p:grpSp>
          <p:nvGrpSpPr>
            <p:cNvPr id="411" name="Grouper"/>
            <p:cNvGrpSpPr/>
            <p:nvPr/>
          </p:nvGrpSpPr>
          <p:grpSpPr>
            <a:xfrm>
              <a:off x="0" y="0"/>
              <a:ext cx="6953729" cy="4635819"/>
              <a:chOff x="0" y="0"/>
              <a:chExt cx="6953728" cy="4635818"/>
            </a:xfrm>
          </p:grpSpPr>
          <p:grpSp>
            <p:nvGrpSpPr>
              <p:cNvPr id="408" name="Grouper"/>
              <p:cNvGrpSpPr/>
              <p:nvPr/>
            </p:nvGrpSpPr>
            <p:grpSpPr>
              <a:xfrm>
                <a:off x="0" y="0"/>
                <a:ext cx="6953729" cy="4635819"/>
                <a:chOff x="0" y="0"/>
                <a:chExt cx="6953728" cy="4635818"/>
              </a:xfrm>
            </p:grpSpPr>
            <p:pic>
              <p:nvPicPr>
                <p:cNvPr id="405" name="vidéo-collée.png" descr="vidéo-collée.png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>
                  <a:off x="0" y="0"/>
                  <a:ext cx="6953729" cy="4635819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406" name="vidéo-collée.png" descr="vidéo-collée.png"/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tretch>
                  <a:fillRect/>
                </a:stretch>
              </p:blipFill>
              <p:spPr>
                <a:xfrm>
                  <a:off x="2993611" y="1381919"/>
                  <a:ext cx="1295987" cy="187198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407" name="vidéo-collée.png" descr="vidéo-collée.png"/>
                <p:cNvPicPr>
                  <a:picLocks noChangeAspect="1"/>
                </p:cNvPicPr>
                <p:nvPr/>
              </p:nvPicPr>
              <p:blipFill>
                <a:blip r:embed="rId4">
                  <a:extLst/>
                </a:blip>
                <a:srcRect l="2652" t="2652" r="2652" b="2652"/>
                <a:stretch>
                  <a:fillRect/>
                </a:stretch>
              </p:blipFill>
              <p:spPr>
                <a:xfrm>
                  <a:off x="1332618" y="1298273"/>
                  <a:ext cx="1295987" cy="2039274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pic>
            <p:nvPicPr>
              <p:cNvPr id="409" name="vidéo-collée.png" descr="vidéo-collée.png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3049266" y="1368035"/>
                <a:ext cx="1207317" cy="189974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410" name="vidéo-collée.png" descr="vidéo-collée.png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4671668" y="1529635"/>
                <a:ext cx="997134" cy="157654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412" name="vidéo-collée.png" descr="vidéo-collée.png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823" t="0" r="1480" b="0"/>
            <a:stretch>
              <a:fillRect/>
            </a:stretch>
          </p:blipFill>
          <p:spPr>
            <a:xfrm>
              <a:off x="4588191" y="3491489"/>
              <a:ext cx="1521540" cy="5104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13" name="vidéo-collée.png" descr="vidéo-collée.png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2287513" y="3412360"/>
              <a:ext cx="1292490" cy="5417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14" name="vidéo-collée.png" descr="vidéo-collée.png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403046" y="3499063"/>
              <a:ext cx="1993901" cy="4953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15" name="vidéo-collée.png" descr="vidéo-collée.png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3374499" y="3552498"/>
              <a:ext cx="1213640" cy="3014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421" name="Grouper"/>
          <p:cNvGrpSpPr/>
          <p:nvPr/>
        </p:nvGrpSpPr>
        <p:grpSpPr>
          <a:xfrm>
            <a:off x="2295700" y="6172037"/>
            <a:ext cx="19688865" cy="7125731"/>
            <a:chOff x="0" y="0"/>
            <a:chExt cx="19688863" cy="7125729"/>
          </a:xfrm>
        </p:grpSpPr>
        <p:grpSp>
          <p:nvGrpSpPr>
            <p:cNvPr id="419" name="Grouper"/>
            <p:cNvGrpSpPr/>
            <p:nvPr/>
          </p:nvGrpSpPr>
          <p:grpSpPr>
            <a:xfrm>
              <a:off x="0" y="0"/>
              <a:ext cx="19688864" cy="7125730"/>
              <a:chOff x="0" y="0"/>
              <a:chExt cx="19688863" cy="7125729"/>
            </a:xfrm>
          </p:grpSpPr>
          <p:pic>
            <p:nvPicPr>
              <p:cNvPr id="417" name="Sharpness (Gradient + Gaussian Patch).png" descr="Sharpness (Gradient + Gaussian Patch).png"/>
              <p:cNvPicPr>
                <a:picLocks noChangeAspect="1"/>
              </p:cNvPicPr>
              <p:nvPr/>
            </p:nvPicPr>
            <p:blipFill>
              <a:blip r:embed="rId9">
                <a:extLst/>
              </a:blip>
              <a:stretch>
                <a:fillRect/>
              </a:stretch>
            </p:blipFill>
            <p:spPr>
              <a:xfrm>
                <a:off x="0" y="0"/>
                <a:ext cx="19688864" cy="712573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418" name="vidéo-collée.png" descr="vidéo-collée.png"/>
              <p:cNvPicPr>
                <a:picLocks noChangeAspect="1"/>
              </p:cNvPicPr>
              <p:nvPr/>
            </p:nvPicPr>
            <p:blipFill>
              <a:blip r:embed="rId10">
                <a:extLst/>
              </a:blip>
              <a:stretch>
                <a:fillRect/>
              </a:stretch>
            </p:blipFill>
            <p:spPr>
              <a:xfrm>
                <a:off x="12713801" y="5399226"/>
                <a:ext cx="5803901" cy="90170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420" name="vidéo-collée.png" descr="vidéo-collée.png"/>
            <p:cNvPicPr>
              <a:picLocks noChangeAspect="1"/>
            </p:cNvPicPr>
            <p:nvPr/>
          </p:nvPicPr>
          <p:blipFill>
            <a:blip r:embed="rId11">
              <a:extLst/>
            </a:blip>
            <a:stretch>
              <a:fillRect/>
            </a:stretch>
          </p:blipFill>
          <p:spPr>
            <a:xfrm>
              <a:off x="11514480" y="5095144"/>
              <a:ext cx="6815403" cy="5083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advClick="1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path" nodeType="clickEffect" presetSubtype="0" presetID="-1" grpId="1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-0.197917 0.100303" origin="layout" pathEditMode="relative">
                                      <p:cBhvr>
                                        <p:cTn id="6" dur="800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mph" nodeType="withEffect" presetSubtype="0" presetID="6" grpId="2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1000" fill="hold"/>
                                        <p:tgtEl>
                                          <p:spTgt spid="416"/>
                                        </p:tgtEl>
                                      </p:cBhvr>
                                      <p:by x="136605" y="136605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path" nodeType="afterEffect" presetSubtype="0" presetID="-1" grpId="3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-0.197917 0.100303 L -0.197917 0.112032" origin="layout" pathEditMode="relative">
                                      <p:cBhvr>
                                        <p:cTn id="12" dur="1000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Class="entr" nodeType="afterEffect" presetID="9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6" dur="500"/>
                                        <p:tgtEl>
                                          <p:spTgt spid="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16" grpId="2"/>
      <p:bldP build="whole" bldLvl="1" animBg="1" rev="0" advAuto="0" spid="421" grpId="4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On the Quest for Full Image Sharpnes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On the Quest for Full Image Sharpness</a:t>
            </a:r>
          </a:p>
        </p:txBody>
      </p:sp>
      <p:sp>
        <p:nvSpPr>
          <p:cNvPr id="424" name="Each pixel chooses its sharpest frame (highest sharpness score)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Each pixel chooses its </a:t>
            </a:r>
            <a:r>
              <a:rPr>
                <a:solidFill>
                  <a:schemeClr val="accent4">
                    <a:hueOff val="475731"/>
                    <a:satOff val="-4338"/>
                    <a:lumOff val="10182"/>
                  </a:schemeClr>
                </a:solidFill>
              </a:rPr>
              <a:t>sharpest frame</a:t>
            </a:r>
            <a:r>
              <a:t> (highest sharpness score).</a:t>
            </a:r>
          </a:p>
          <a:p>
            <a:pPr/>
            <a:r>
              <a:t>We frame this as a </a:t>
            </a:r>
            <a:r>
              <a:rPr>
                <a:solidFill>
                  <a:schemeClr val="accent4">
                    <a:hueOff val="475731"/>
                    <a:satOff val="-4338"/>
                    <a:lumOff val="10182"/>
                  </a:schemeClr>
                </a:solidFill>
              </a:rPr>
              <a:t>labeling problem</a:t>
            </a:r>
            <a:r>
              <a:t> across the focal stack.</a:t>
            </a:r>
          </a:p>
        </p:txBody>
      </p:sp>
      <p:grpSp>
        <p:nvGrpSpPr>
          <p:cNvPr id="436" name="Grouper"/>
          <p:cNvGrpSpPr/>
          <p:nvPr/>
        </p:nvGrpSpPr>
        <p:grpSpPr>
          <a:xfrm>
            <a:off x="13140844" y="7789503"/>
            <a:ext cx="6953729" cy="4635820"/>
            <a:chOff x="0" y="0"/>
            <a:chExt cx="6953728" cy="4635818"/>
          </a:xfrm>
        </p:grpSpPr>
        <p:grpSp>
          <p:nvGrpSpPr>
            <p:cNvPr id="431" name="Grouper"/>
            <p:cNvGrpSpPr/>
            <p:nvPr/>
          </p:nvGrpSpPr>
          <p:grpSpPr>
            <a:xfrm>
              <a:off x="0" y="0"/>
              <a:ext cx="6953729" cy="4635819"/>
              <a:chOff x="0" y="0"/>
              <a:chExt cx="6953728" cy="4635818"/>
            </a:xfrm>
          </p:grpSpPr>
          <p:grpSp>
            <p:nvGrpSpPr>
              <p:cNvPr id="428" name="Grouper"/>
              <p:cNvGrpSpPr/>
              <p:nvPr/>
            </p:nvGrpSpPr>
            <p:grpSpPr>
              <a:xfrm>
                <a:off x="0" y="0"/>
                <a:ext cx="6953729" cy="4635819"/>
                <a:chOff x="0" y="0"/>
                <a:chExt cx="6953728" cy="4635818"/>
              </a:xfrm>
            </p:grpSpPr>
            <p:pic>
              <p:nvPicPr>
                <p:cNvPr id="425" name="vidéo-collée.png" descr="vidéo-collée.png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>
                  <a:off x="0" y="0"/>
                  <a:ext cx="6953729" cy="4635819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426" name="vidéo-collée.png" descr="vidéo-collée.png"/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tretch>
                  <a:fillRect/>
                </a:stretch>
              </p:blipFill>
              <p:spPr>
                <a:xfrm>
                  <a:off x="2993611" y="1381919"/>
                  <a:ext cx="1295987" cy="187198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427" name="vidéo-collée.png" descr="vidéo-collée.png"/>
                <p:cNvPicPr>
                  <a:picLocks noChangeAspect="1"/>
                </p:cNvPicPr>
                <p:nvPr/>
              </p:nvPicPr>
              <p:blipFill>
                <a:blip r:embed="rId4">
                  <a:extLst/>
                </a:blip>
                <a:srcRect l="2652" t="2652" r="2652" b="2652"/>
                <a:stretch>
                  <a:fillRect/>
                </a:stretch>
              </p:blipFill>
              <p:spPr>
                <a:xfrm>
                  <a:off x="1332618" y="1298273"/>
                  <a:ext cx="1295987" cy="2039274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pic>
            <p:nvPicPr>
              <p:cNvPr id="429" name="vidéo-collée.png" descr="vidéo-collée.png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3049266" y="1368035"/>
                <a:ext cx="1207317" cy="189974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430" name="vidéo-collée.png" descr="vidéo-collée.png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4671668" y="1529635"/>
                <a:ext cx="997134" cy="157654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432" name="vidéo-collée.png" descr="vidéo-collée.png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823" t="0" r="1480" b="0"/>
            <a:stretch>
              <a:fillRect/>
            </a:stretch>
          </p:blipFill>
          <p:spPr>
            <a:xfrm>
              <a:off x="4588191" y="3491489"/>
              <a:ext cx="1521540" cy="5104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33" name="vidéo-collée.png" descr="vidéo-collée.png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2287513" y="3412360"/>
              <a:ext cx="1292490" cy="5417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34" name="vidéo-collée.png" descr="vidéo-collée.png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403046" y="3499063"/>
              <a:ext cx="1993901" cy="4953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35" name="vidéo-collée.png" descr="vidéo-collée.png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3374499" y="3552498"/>
              <a:ext cx="1213640" cy="3014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444" name="Grouper"/>
          <p:cNvGrpSpPr/>
          <p:nvPr/>
        </p:nvGrpSpPr>
        <p:grpSpPr>
          <a:xfrm>
            <a:off x="3861749" y="7789503"/>
            <a:ext cx="6953729" cy="4635820"/>
            <a:chOff x="0" y="0"/>
            <a:chExt cx="6953728" cy="4635818"/>
          </a:xfrm>
        </p:grpSpPr>
        <p:grpSp>
          <p:nvGrpSpPr>
            <p:cNvPr id="440" name="Grouper"/>
            <p:cNvGrpSpPr/>
            <p:nvPr/>
          </p:nvGrpSpPr>
          <p:grpSpPr>
            <a:xfrm>
              <a:off x="0" y="0"/>
              <a:ext cx="6953729" cy="4635819"/>
              <a:chOff x="0" y="0"/>
              <a:chExt cx="6953728" cy="4635818"/>
            </a:xfrm>
          </p:grpSpPr>
          <p:pic>
            <p:nvPicPr>
              <p:cNvPr id="437" name="vidéo-collée.png" descr="vidéo-collée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0" y="0"/>
                <a:ext cx="6953729" cy="463581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438" name="vidéo-collée.png" descr="vidéo-collée.png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2993611" y="1381919"/>
                <a:ext cx="1295987" cy="187198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439" name="vidéo-collée.png" descr="vidéo-collée.png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rcRect l="2652" t="2652" r="2652" b="2652"/>
              <a:stretch>
                <a:fillRect/>
              </a:stretch>
            </p:blipFill>
            <p:spPr>
              <a:xfrm>
                <a:off x="1332618" y="1298273"/>
                <a:ext cx="1295987" cy="203927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441" name="vidéo-collée.png" descr="vidéo-collée.png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823" t="0" r="1480" b="0"/>
            <a:stretch>
              <a:fillRect/>
            </a:stretch>
          </p:blipFill>
          <p:spPr>
            <a:xfrm>
              <a:off x="2888128" y="3440689"/>
              <a:ext cx="1521540" cy="5104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42" name="vidéo-collée.png" descr="vidéo-collée.png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1343470" y="3384420"/>
              <a:ext cx="1292491" cy="5417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43" name="vidéo-collée.png" descr="vidéo-collée.png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4499355" y="3384420"/>
              <a:ext cx="1292491" cy="5417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445" name="Rectangle"/>
          <p:cNvSpPr/>
          <p:nvPr/>
        </p:nvSpPr>
        <p:spPr>
          <a:xfrm>
            <a:off x="6934200" y="9081689"/>
            <a:ext cx="1270000" cy="2051448"/>
          </a:xfrm>
          <a:prstGeom prst="rect">
            <a:avLst/>
          </a:prstGeom>
          <a:ln w="25400">
            <a:solidFill>
              <a:schemeClr val="accent2">
                <a:hueOff val="-206910"/>
                <a:satOff val="-12829"/>
                <a:lumOff val="1623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46" name="Ligne"/>
          <p:cNvSpPr/>
          <p:nvPr/>
        </p:nvSpPr>
        <p:spPr>
          <a:xfrm>
            <a:off x="8024944" y="11094365"/>
            <a:ext cx="2682991" cy="1422114"/>
          </a:xfrm>
          <a:prstGeom prst="line">
            <a:avLst/>
          </a:prstGeom>
          <a:ln w="25400">
            <a:solidFill>
              <a:schemeClr val="accent2">
                <a:hueOff val="-206910"/>
                <a:satOff val="-12829"/>
                <a:lumOff val="16238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447" name="Rectangle"/>
          <p:cNvSpPr/>
          <p:nvPr/>
        </p:nvSpPr>
        <p:spPr>
          <a:xfrm>
            <a:off x="17678400" y="9256512"/>
            <a:ext cx="1270000" cy="1744135"/>
          </a:xfrm>
          <a:prstGeom prst="rect">
            <a:avLst/>
          </a:prstGeom>
          <a:ln w="25400">
            <a:solidFill>
              <a:schemeClr val="accent2">
                <a:hueOff val="-206910"/>
                <a:satOff val="-12829"/>
                <a:lumOff val="1623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48" name="Ligne"/>
          <p:cNvSpPr/>
          <p:nvPr/>
        </p:nvSpPr>
        <p:spPr>
          <a:xfrm>
            <a:off x="18748572" y="11119852"/>
            <a:ext cx="2001388" cy="1270904"/>
          </a:xfrm>
          <a:prstGeom prst="line">
            <a:avLst/>
          </a:prstGeom>
          <a:ln w="25400">
            <a:solidFill>
              <a:schemeClr val="accent2">
                <a:hueOff val="-206910"/>
                <a:satOff val="-12829"/>
                <a:lumOff val="16238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449" name="Label selection « 10 »"/>
          <p:cNvSpPr txBox="1"/>
          <p:nvPr/>
        </p:nvSpPr>
        <p:spPr>
          <a:xfrm>
            <a:off x="7094587" y="12514816"/>
            <a:ext cx="5963413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Label selection « 10 »</a:t>
            </a:r>
          </a:p>
        </p:txBody>
      </p:sp>
      <p:sp>
        <p:nvSpPr>
          <p:cNvPr id="450" name="Frame 10"/>
          <p:cNvSpPr txBox="1"/>
          <p:nvPr/>
        </p:nvSpPr>
        <p:spPr>
          <a:xfrm>
            <a:off x="3846624" y="7047017"/>
            <a:ext cx="2689252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Frame 10</a:t>
            </a:r>
          </a:p>
        </p:txBody>
      </p:sp>
      <p:sp>
        <p:nvSpPr>
          <p:cNvPr id="451" name="Frame 20"/>
          <p:cNvSpPr txBox="1"/>
          <p:nvPr/>
        </p:nvSpPr>
        <p:spPr>
          <a:xfrm>
            <a:off x="13078043" y="6891577"/>
            <a:ext cx="2689251" cy="8084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Frame 20</a:t>
            </a:r>
          </a:p>
        </p:txBody>
      </p:sp>
      <p:sp>
        <p:nvSpPr>
          <p:cNvPr id="452" name="Label selection « 20 »"/>
          <p:cNvSpPr txBox="1"/>
          <p:nvPr/>
        </p:nvSpPr>
        <p:spPr>
          <a:xfrm>
            <a:off x="18812712" y="12514816"/>
            <a:ext cx="5963413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Label selection « 20 »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advClick="1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200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Class="entr" nodeType="after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1" dur="200"/>
                                        <p:tgtEl>
                                          <p:spTgt spid="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entr" nodeType="click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6" dur="500"/>
                                        <p:tgtEl>
                                          <p:spTgt spid="4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Class="entr" nodeType="afterEffect" presetID="9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0" dur="500"/>
                                        <p:tgtEl>
                                          <p:spTgt spid="4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Class="entr" nodeType="afterEffect" presetID="9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4" dur="500"/>
                                        <p:tgtEl>
                                          <p:spTgt spid="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Class="entr" nodeType="afterEffect" presetID="9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8" dur="500"/>
                                        <p:tgtEl>
                                          <p:spTgt spid="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Class="entr" nodeType="afterEffect" presetID="9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2" dur="500"/>
                                        <p:tgtEl>
                                          <p:spTgt spid="4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Class="entr" nodeType="afterEffect" presetID="9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6" dur="500"/>
                                        <p:tgtEl>
                                          <p:spTgt spid="4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47" grpId="4"/>
      <p:bldP build="whole" bldLvl="1" animBg="1" rev="0" advAuto="0" spid="448" grpId="5"/>
      <p:bldP build="whole" bldLvl="1" animBg="1" rev="0" advAuto="0" spid="446" grpId="6"/>
      <p:bldP build="whole" bldLvl="1" animBg="1" rev="0" advAuto="0" spid="452" grpId="8"/>
      <p:bldP build="whole" bldLvl="1" animBg="1" rev="0" advAuto="0" spid="444" grpId="2"/>
      <p:bldP build="whole" bldLvl="1" animBg="1" rev="0" advAuto="0" spid="436" grpId="1"/>
      <p:bldP build="whole" bldLvl="1" animBg="1" rev="0" advAuto="0" spid="445" grpId="3"/>
      <p:bldP build="whole" bldLvl="1" animBg="1" rev="0" advAuto="0" spid="449" grpId="7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Why Not Just Pick the Sharpest Pixel 🥹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292038">
              <a:defRPr spc="-159" sz="7990"/>
            </a:lvl1pPr>
          </a:lstStyle>
          <a:p>
            <a:pPr/>
            <a:r>
              <a:t>Why Not Just Pick the Sharpest Pixel 🥹?</a:t>
            </a:r>
          </a:p>
        </p:txBody>
      </p:sp>
      <p:sp>
        <p:nvSpPr>
          <p:cNvPr id="455" name="Leads to noisy results!…"/>
          <p:cNvSpPr txBox="1"/>
          <p:nvPr>
            <p:ph type="body" sz="half" idx="1"/>
          </p:nvPr>
        </p:nvSpPr>
        <p:spPr>
          <a:xfrm>
            <a:off x="1206500" y="4248504"/>
            <a:ext cx="11313233" cy="8256012"/>
          </a:xfrm>
          <a:prstGeom prst="rect">
            <a:avLst/>
          </a:prstGeom>
        </p:spPr>
        <p:txBody>
          <a:bodyPr/>
          <a:lstStyle/>
          <a:p>
            <a:pPr/>
            <a:r>
              <a:t>Leads to </a:t>
            </a:r>
            <a:r>
              <a:rPr>
                <a:solidFill>
                  <a:schemeClr val="accent6">
                    <a:satOff val="15236"/>
                    <a:lumOff val="17673"/>
                  </a:schemeClr>
                </a:solidFill>
              </a:rPr>
              <a:t>noisy results</a:t>
            </a:r>
            <a:r>
              <a:t>!</a:t>
            </a:r>
          </a:p>
          <a:p>
            <a:pPr/>
            <a:r>
              <a:t>Tiny changes in sharpness scores can cause </a:t>
            </a:r>
            <a:r>
              <a:rPr>
                <a:solidFill>
                  <a:schemeClr val="accent6">
                    <a:satOff val="15236"/>
                    <a:lumOff val="17673"/>
                  </a:schemeClr>
                </a:solidFill>
              </a:rPr>
              <a:t>flickering labels</a:t>
            </a:r>
          </a:p>
          <a:p>
            <a:pPr/>
            <a:r>
              <a:t>Neighboring pixels may select different focus levels leading to </a:t>
            </a:r>
            <a:r>
              <a:rPr>
                <a:solidFill>
                  <a:schemeClr val="accent6">
                    <a:satOff val="15236"/>
                    <a:lumOff val="17673"/>
                  </a:schemeClr>
                </a:solidFill>
              </a:rPr>
              <a:t>spatial inconsistency</a:t>
            </a:r>
            <a:r>
              <a:t>.</a:t>
            </a:r>
          </a:p>
          <a:p>
            <a:pPr/>
            <a:r>
              <a:t>We need a global solution that </a:t>
            </a:r>
            <a:r>
              <a:rPr>
                <a:solidFill>
                  <a:schemeClr val="accent4">
                    <a:hueOff val="475731"/>
                    <a:satOff val="-4338"/>
                    <a:lumOff val="10182"/>
                  </a:schemeClr>
                </a:solidFill>
              </a:rPr>
              <a:t>balances sharpness and spatial smoothness</a:t>
            </a:r>
          </a:p>
        </p:txBody>
      </p:sp>
      <p:pic>
        <p:nvPicPr>
          <p:cNvPr id="456" name="all_in_focus_color_from_gradient.jpg" descr="all_in_focus_color_from_gradient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763826" y="9264306"/>
            <a:ext cx="6421894" cy="4280217"/>
          </a:xfrm>
          <a:prstGeom prst="rect">
            <a:avLst/>
          </a:prstGeom>
          <a:ln w="12700">
            <a:miter lim="400000"/>
          </a:ln>
        </p:spPr>
      </p:pic>
      <p:pic>
        <p:nvPicPr>
          <p:cNvPr id="457" name="data_term_label_map (1).jpg" descr="data_term_label_map (1)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763826" y="2658732"/>
            <a:ext cx="6421894" cy="606716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advClick="1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5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400"/>
                                        <p:tgtEl>
                                          <p:spTgt spid="45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Class="entr" nodeType="withEffect" presetSubtype="0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4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0" dur="400"/>
                                        <p:tgtEl>
                                          <p:spTgt spid="4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4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5" dur="400"/>
                                        <p:tgtEl>
                                          <p:spTgt spid="4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4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0" dur="400"/>
                                        <p:tgtEl>
                                          <p:spTgt spid="4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4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5" dur="400"/>
                                        <p:tgtEl>
                                          <p:spTgt spid="4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00"/>
                            </p:stCondLst>
                            <p:childTnLst>
                              <p:par>
                                <p:cTn id="27" presetClass="entr" nodeType="after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9" dur="500"/>
                                        <p:tgtEl>
                                          <p:spTgt spid="4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900"/>
                            </p:stCondLst>
                            <p:childTnLst>
                              <p:par>
                                <p:cTn id="31" presetClass="entr" nodeType="after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3" dur="500"/>
                                        <p:tgtEl>
                                          <p:spTgt spid="4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455" grpId="1"/>
      <p:bldP build="whole" bldLvl="1" animBg="1" rev="0" advAuto="0" spid="457" grpId="2"/>
      <p:bldP build="whole" bldLvl="1" animBg="1" rev="0" advAuto="0" spid="456" grpId="3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Defining the problem Spac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Defining the problem Space</a:t>
            </a:r>
          </a:p>
        </p:txBody>
      </p:sp>
      <p:sp>
        <p:nvSpPr>
          <p:cNvPr id="460" name="Sous-titre de diapositiv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61" name="We define the pixel space as a Markov Random Field on a regular 4-connected grid where the labels are the indices to each frame in the focal stack.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We define the pixel space as a </a:t>
            </a:r>
            <a:r>
              <a:rPr>
                <a:solidFill>
                  <a:schemeClr val="accent4">
                    <a:hueOff val="475731"/>
                    <a:satOff val="-4338"/>
                    <a:lumOff val="10182"/>
                  </a:schemeClr>
                </a:solidFill>
              </a:rPr>
              <a:t>Markov Random Field</a:t>
            </a:r>
            <a:r>
              <a:t> on a regular 4-connected grid where the </a:t>
            </a:r>
            <a:r>
              <a:rPr>
                <a:solidFill>
                  <a:schemeClr val="accent4">
                    <a:hueOff val="475731"/>
                    <a:satOff val="-4338"/>
                    <a:lumOff val="10182"/>
                  </a:schemeClr>
                </a:solidFill>
              </a:rPr>
              <a:t>labels are the indices</a:t>
            </a:r>
            <a:r>
              <a:t> to each frame in the focal stack.</a:t>
            </a:r>
          </a:p>
        </p:txBody>
      </p:sp>
      <p:pic>
        <p:nvPicPr>
          <p:cNvPr id="462" name="1.png" descr="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865899" y="6383219"/>
            <a:ext cx="6652202" cy="6652202"/>
          </a:xfrm>
          <a:prstGeom prst="rect">
            <a:avLst/>
          </a:prstGeom>
          <a:ln w="12700">
            <a:miter lim="400000"/>
          </a:ln>
        </p:spPr>
      </p:pic>
      <p:sp>
        <p:nvSpPr>
          <p:cNvPr id="463" name="Ligne"/>
          <p:cNvSpPr/>
          <p:nvPr/>
        </p:nvSpPr>
        <p:spPr>
          <a:xfrm flipH="1" flipV="1">
            <a:off x="14365569" y="8992667"/>
            <a:ext cx="2574422" cy="1422190"/>
          </a:xfrm>
          <a:prstGeom prst="line">
            <a:avLst/>
          </a:prstGeom>
          <a:ln w="25400">
            <a:solidFill>
              <a:schemeClr val="accent2">
                <a:hueOff val="-206910"/>
                <a:satOff val="-12829"/>
                <a:lumOff val="16238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464" name="Node 2 = pixel 2"/>
          <p:cNvSpPr txBox="1"/>
          <p:nvPr/>
        </p:nvSpPr>
        <p:spPr>
          <a:xfrm>
            <a:off x="17007273" y="10090404"/>
            <a:ext cx="4589984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2">
                    <a:hueOff val="-206910"/>
                    <a:satOff val="-12829"/>
                    <a:lumOff val="16238"/>
                  </a:schemeClr>
                </a:solidFill>
              </a:defRPr>
            </a:lvl1pPr>
          </a:lstStyle>
          <a:p>
            <a:pPr/>
            <a:r>
              <a:t>Node 2 = pixel 2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fade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Energy Minimization Objectiv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Energy Minimization Objective</a:t>
            </a:r>
          </a:p>
        </p:txBody>
      </p:sp>
      <p:sp>
        <p:nvSpPr>
          <p:cNvPr id="467" name="Sous-titre de diapositiv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68" name="We minimize an energy function!!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We minimize an </a:t>
            </a:r>
            <a:r>
              <a:rPr>
                <a:solidFill>
                  <a:schemeClr val="accent4">
                    <a:hueOff val="475731"/>
                    <a:satOff val="-4338"/>
                    <a:lumOff val="10182"/>
                  </a:schemeClr>
                </a:solidFill>
              </a:rPr>
              <a:t>energy function!!</a:t>
            </a:r>
          </a:p>
        </p:txBody>
      </p:sp>
      <p:pic>
        <p:nvPicPr>
          <p:cNvPr id="469" name="1.png" descr="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304722" y="5050409"/>
            <a:ext cx="6652201" cy="6652202"/>
          </a:xfrm>
          <a:prstGeom prst="rect">
            <a:avLst/>
          </a:prstGeom>
          <a:ln w="12700">
            <a:miter lim="400000"/>
          </a:ln>
        </p:spPr>
      </p:pic>
      <p:pic>
        <p:nvPicPr>
          <p:cNvPr id="470" name="CodeCogsEqn (1).svg" descr="CodeCogsEqn (1).sv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15915" y="7450311"/>
            <a:ext cx="12897208" cy="1852398"/>
          </a:xfrm>
          <a:prstGeom prst="rect">
            <a:avLst/>
          </a:prstGeom>
          <a:ln w="12700">
            <a:miter lim="400000"/>
          </a:ln>
        </p:spPr>
      </p:pic>
      <p:sp>
        <p:nvSpPr>
          <p:cNvPr id="471" name="Data term: how sharp pixel i is in its chosen frame. Lower if the pixel is in focus."/>
          <p:cNvSpPr txBox="1"/>
          <p:nvPr/>
        </p:nvSpPr>
        <p:spPr>
          <a:xfrm>
            <a:off x="1352759" y="10159908"/>
            <a:ext cx="7142541" cy="27680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rPr>
                <a:solidFill>
                  <a:schemeClr val="accent4">
                    <a:hueOff val="475731"/>
                    <a:satOff val="-4338"/>
                    <a:lumOff val="10182"/>
                  </a:schemeClr>
                </a:solidFill>
              </a:rPr>
              <a:t>Data term</a:t>
            </a:r>
            <a:r>
              <a:t>: how </a:t>
            </a:r>
            <a:r>
              <a:rPr>
                <a:solidFill>
                  <a:schemeClr val="accent4">
                    <a:hueOff val="475731"/>
                    <a:satOff val="-4338"/>
                    <a:lumOff val="10182"/>
                  </a:schemeClr>
                </a:solidFill>
              </a:rPr>
              <a:t>sharp pixel i </a:t>
            </a:r>
            <a:r>
              <a:t>is in its chosen frame. Lower if the pixel is in focus.</a:t>
            </a:r>
          </a:p>
        </p:txBody>
      </p:sp>
      <p:sp>
        <p:nvSpPr>
          <p:cNvPr id="472" name="Smoothness term: penalizes neighboring pixels for picking different frames. Encourages spatial coherence. λ balances this with the data term"/>
          <p:cNvSpPr txBox="1"/>
          <p:nvPr/>
        </p:nvSpPr>
        <p:spPr>
          <a:xfrm>
            <a:off x="8965052" y="9506691"/>
            <a:ext cx="7869916" cy="40745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rPr>
                <a:solidFill>
                  <a:schemeClr val="accent4">
                    <a:hueOff val="475731"/>
                    <a:satOff val="-4338"/>
                    <a:lumOff val="10182"/>
                  </a:schemeClr>
                </a:solidFill>
              </a:rPr>
              <a:t>Smoothness term</a:t>
            </a:r>
            <a:r>
              <a:t>: penalizes neighboring pixels for picking different frames. </a:t>
            </a:r>
            <a:r>
              <a:rPr>
                <a:solidFill>
                  <a:schemeClr val="accent4">
                    <a:hueOff val="475731"/>
                    <a:satOff val="-4338"/>
                    <a:lumOff val="10182"/>
                  </a:schemeClr>
                </a:solidFill>
              </a:rPr>
              <a:t>Encourages spatial coherence</a:t>
            </a:r>
            <a:r>
              <a:t>. λ balances this with the data term</a:t>
            </a:r>
          </a:p>
        </p:txBody>
      </p:sp>
      <p:sp>
        <p:nvSpPr>
          <p:cNvPr id="473" name="Ligne"/>
          <p:cNvSpPr/>
          <p:nvPr/>
        </p:nvSpPr>
        <p:spPr>
          <a:xfrm flipV="1">
            <a:off x="5619685" y="8773382"/>
            <a:ext cx="1270001" cy="1270001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474" name="Ligne"/>
          <p:cNvSpPr/>
          <p:nvPr/>
        </p:nvSpPr>
        <p:spPr>
          <a:xfrm flipV="1">
            <a:off x="13037963" y="8446544"/>
            <a:ext cx="1" cy="1231897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advClick="1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500"/>
                                        <p:tgtEl>
                                          <p:spTgt spid="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2" dur="500"/>
                                        <p:tgtEl>
                                          <p:spTgt spid="4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Class="entr" nodeType="after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6" dur="500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ID="9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1" dur="500"/>
                                        <p:tgtEl>
                                          <p:spTgt spid="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Class="entr" nodeType="afterEffect" presetID="9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5" dur="500"/>
                                        <p:tgtEl>
                                          <p:spTgt spid="4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71" grpId="5"/>
      <p:bldP build="whole" bldLvl="1" animBg="1" rev="0" advAuto="0" spid="470" grpId="1"/>
      <p:bldP build="whole" bldLvl="1" animBg="1" rev="0" advAuto="0" spid="474" grpId="2"/>
      <p:bldP build="whole" bldLvl="1" animBg="1" rev="0" advAuto="0" spid="472" grpId="3"/>
      <p:bldP build="whole" bldLvl="1" animBg="1" rev="0" advAuto="0" spid="473" grpId="4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Energy Minimization Objectiv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Energy Minimization Objective</a:t>
            </a:r>
          </a:p>
        </p:txBody>
      </p:sp>
      <p:sp>
        <p:nvSpPr>
          <p:cNvPr id="477" name="Sous-titre de diapositiv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478" name="1.png" descr="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304722" y="5050409"/>
            <a:ext cx="6652201" cy="6652202"/>
          </a:xfrm>
          <a:prstGeom prst="rect">
            <a:avLst/>
          </a:prstGeom>
          <a:ln w="12700">
            <a:miter lim="400000"/>
          </a:ln>
        </p:spPr>
      </p:pic>
      <p:pic>
        <p:nvPicPr>
          <p:cNvPr id="479" name="CodeCogsEqn (1).svg" descr="CodeCogsEqn (1).sv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15915" y="4489904"/>
            <a:ext cx="12897208" cy="1852399"/>
          </a:xfrm>
          <a:prstGeom prst="rect">
            <a:avLst/>
          </a:prstGeom>
          <a:ln w="12700">
            <a:miter lim="400000"/>
          </a:ln>
        </p:spPr>
      </p:pic>
      <p:sp>
        <p:nvSpPr>
          <p:cNvPr id="480" name="Data term: how sharp pixel i is in its chosen frame. Lower if the pixel is in focus."/>
          <p:cNvSpPr txBox="1"/>
          <p:nvPr/>
        </p:nvSpPr>
        <p:spPr>
          <a:xfrm>
            <a:off x="1301959" y="7522543"/>
            <a:ext cx="7142541" cy="27680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rPr>
                <a:solidFill>
                  <a:schemeClr val="accent4">
                    <a:hueOff val="475731"/>
                    <a:satOff val="-4338"/>
                    <a:lumOff val="10182"/>
                  </a:schemeClr>
                </a:solidFill>
              </a:rPr>
              <a:t>Data term</a:t>
            </a:r>
            <a:r>
              <a:t>: how </a:t>
            </a:r>
            <a:r>
              <a:rPr>
                <a:solidFill>
                  <a:schemeClr val="accent4">
                    <a:hueOff val="475731"/>
                    <a:satOff val="-4338"/>
                    <a:lumOff val="10182"/>
                  </a:schemeClr>
                </a:solidFill>
              </a:rPr>
              <a:t>sharp pixel i </a:t>
            </a:r>
            <a:r>
              <a:t>is in its chosen frame. Lower if the pixel is in focus.</a:t>
            </a:r>
          </a:p>
        </p:txBody>
      </p:sp>
      <p:sp>
        <p:nvSpPr>
          <p:cNvPr id="481" name="Smoothness term: penalizes neighboring pixels for picking different frames. Encourages spatial coherence. λ balances this with the data term"/>
          <p:cNvSpPr txBox="1"/>
          <p:nvPr/>
        </p:nvSpPr>
        <p:spPr>
          <a:xfrm>
            <a:off x="8914252" y="6869326"/>
            <a:ext cx="7869916" cy="40745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rPr>
                <a:solidFill>
                  <a:schemeClr val="accent4">
                    <a:hueOff val="475731"/>
                    <a:satOff val="-4338"/>
                    <a:lumOff val="10182"/>
                  </a:schemeClr>
                </a:solidFill>
              </a:rPr>
              <a:t>Smoothness term</a:t>
            </a:r>
            <a:r>
              <a:t>: penalizes neighboring pixels for picking different frames. </a:t>
            </a:r>
            <a:r>
              <a:rPr>
                <a:solidFill>
                  <a:schemeClr val="accent4">
                    <a:hueOff val="475731"/>
                    <a:satOff val="-4338"/>
                    <a:lumOff val="10182"/>
                  </a:schemeClr>
                </a:solidFill>
              </a:rPr>
              <a:t>Encourages spatial coherence</a:t>
            </a:r>
            <a:r>
              <a:t>. λ balances this with the data term</a:t>
            </a:r>
          </a:p>
        </p:txBody>
      </p:sp>
      <p:sp>
        <p:nvSpPr>
          <p:cNvPr id="482" name="Ligne"/>
          <p:cNvSpPr/>
          <p:nvPr/>
        </p:nvSpPr>
        <p:spPr>
          <a:xfrm flipV="1">
            <a:off x="5568885" y="6136016"/>
            <a:ext cx="1270001" cy="1270001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483" name="Ligne"/>
          <p:cNvSpPr/>
          <p:nvPr/>
        </p:nvSpPr>
        <p:spPr>
          <a:xfrm flipV="1">
            <a:off x="12987163" y="5809178"/>
            <a:ext cx="1" cy="1231898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484" name="Ligne"/>
          <p:cNvSpPr/>
          <p:nvPr/>
        </p:nvSpPr>
        <p:spPr>
          <a:xfrm flipV="1">
            <a:off x="4149916" y="10398171"/>
            <a:ext cx="1" cy="1433163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485" name="Ligne"/>
          <p:cNvSpPr/>
          <p:nvPr/>
        </p:nvSpPr>
        <p:spPr>
          <a:xfrm flipV="1">
            <a:off x="12987162" y="10916406"/>
            <a:ext cx="1" cy="734010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pic>
        <p:nvPicPr>
          <p:cNvPr id="486" name="CodeCogsEqn (2).svg" descr="CodeCogsEqn (2).sv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63230" y="12358114"/>
            <a:ext cx="7219998" cy="901941"/>
          </a:xfrm>
          <a:prstGeom prst="rect">
            <a:avLst/>
          </a:prstGeom>
          <a:ln w="12700">
            <a:miter lim="400000"/>
          </a:ln>
        </p:spPr>
      </p:pic>
      <p:sp>
        <p:nvSpPr>
          <p:cNvPr id="487" name="Ligne"/>
          <p:cNvSpPr/>
          <p:nvPr/>
        </p:nvSpPr>
        <p:spPr>
          <a:xfrm>
            <a:off x="6839538" y="11829223"/>
            <a:ext cx="1" cy="421346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488" name="gradient over pixel"/>
          <p:cNvSpPr txBox="1"/>
          <p:nvPr/>
        </p:nvSpPr>
        <p:spPr>
          <a:xfrm>
            <a:off x="4527268" y="11165350"/>
            <a:ext cx="4624541" cy="7340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300"/>
            </a:lvl1pPr>
          </a:lstStyle>
          <a:p>
            <a:pPr/>
            <a:r>
              <a:t>gradient over pixel</a:t>
            </a:r>
          </a:p>
        </p:txBody>
      </p:sp>
      <p:pic>
        <p:nvPicPr>
          <p:cNvPr id="489" name="CodeCogsEqn (4).svg" descr="CodeCogsEqn (4).sv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415892" y="12397492"/>
            <a:ext cx="7142541" cy="823186"/>
          </a:xfrm>
          <a:prstGeom prst="rect">
            <a:avLst/>
          </a:prstGeom>
          <a:ln w="12700">
            <a:miter lim="400000"/>
          </a:ln>
        </p:spPr>
      </p:pic>
      <p:sp>
        <p:nvSpPr>
          <p:cNvPr id="490" name="Ligne"/>
          <p:cNvSpPr/>
          <p:nvPr/>
        </p:nvSpPr>
        <p:spPr>
          <a:xfrm>
            <a:off x="15230005" y="11791931"/>
            <a:ext cx="1" cy="421346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491" name="Diff of label"/>
          <p:cNvSpPr txBox="1"/>
          <p:nvPr/>
        </p:nvSpPr>
        <p:spPr>
          <a:xfrm>
            <a:off x="13743100" y="11165350"/>
            <a:ext cx="2866645" cy="7340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300"/>
            </a:lvl1pPr>
          </a:lstStyle>
          <a:p>
            <a:pPr/>
            <a:r>
              <a:t>Diff of label</a:t>
            </a:r>
          </a:p>
        </p:txBody>
      </p:sp>
      <p:sp>
        <p:nvSpPr>
          <p:cNvPr id="492" name="Ligne"/>
          <p:cNvSpPr/>
          <p:nvPr/>
        </p:nvSpPr>
        <p:spPr>
          <a:xfrm>
            <a:off x="17277404" y="4679461"/>
            <a:ext cx="1286975" cy="1844691"/>
          </a:xfrm>
          <a:prstGeom prst="line">
            <a:avLst/>
          </a:prstGeom>
          <a:ln w="25400">
            <a:solidFill>
              <a:schemeClr val="accent2">
                <a:hueOff val="-206910"/>
                <a:satOff val="-12829"/>
                <a:lumOff val="16238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493" name="Node i"/>
          <p:cNvSpPr txBox="1"/>
          <p:nvPr/>
        </p:nvSpPr>
        <p:spPr>
          <a:xfrm>
            <a:off x="16303882" y="3711359"/>
            <a:ext cx="1897990" cy="8084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2">
                    <a:hueOff val="-206910"/>
                    <a:satOff val="-12829"/>
                    <a:lumOff val="16238"/>
                  </a:schemeClr>
                </a:solidFill>
              </a:defRPr>
            </a:lvl1pPr>
          </a:lstStyle>
          <a:p>
            <a:pPr/>
            <a:r>
              <a:t>Node i</a:t>
            </a:r>
          </a:p>
        </p:txBody>
      </p:sp>
      <p:sp>
        <p:nvSpPr>
          <p:cNvPr id="494" name="Ligne"/>
          <p:cNvSpPr/>
          <p:nvPr/>
        </p:nvSpPr>
        <p:spPr>
          <a:xfrm>
            <a:off x="22484404" y="4682724"/>
            <a:ext cx="1" cy="1830899"/>
          </a:xfrm>
          <a:prstGeom prst="line">
            <a:avLst/>
          </a:prstGeom>
          <a:ln w="25400">
            <a:solidFill>
              <a:schemeClr val="accent2">
                <a:hueOff val="-206910"/>
                <a:satOff val="-12829"/>
                <a:lumOff val="16238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495" name="Node j"/>
          <p:cNvSpPr txBox="1"/>
          <p:nvPr/>
        </p:nvSpPr>
        <p:spPr>
          <a:xfrm>
            <a:off x="21510882" y="3714622"/>
            <a:ext cx="1897990" cy="8084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2">
                    <a:hueOff val="-206910"/>
                    <a:satOff val="-12829"/>
                    <a:lumOff val="16238"/>
                  </a:schemeClr>
                </a:solidFill>
              </a:defRPr>
            </a:lvl1pPr>
          </a:lstStyle>
          <a:p>
            <a:pPr/>
            <a:r>
              <a:t>Node j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advClick="1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500"/>
                                        <p:tgtEl>
                                          <p:spTgt spid="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Class="entr" nodeType="after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1" dur="500"/>
                                        <p:tgtEl>
                                          <p:spTgt spid="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Class="entr" nodeType="after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5" dur="500"/>
                                        <p:tgtEl>
                                          <p:spTgt spid="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Class="entr" nodeType="afterEffect" presetID="9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9" dur="500"/>
                                        <p:tgtEl>
                                          <p:spTgt spid="4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Class="entr" nodeType="clickEffect" presetID="9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4" dur="500"/>
                                        <p:tgtEl>
                                          <p:spTgt spid="4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Class="entr" nodeType="afterEffect" presetID="9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8" dur="500"/>
                                        <p:tgtEl>
                                          <p:spTgt spid="4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Class="entr" nodeType="afterEffect" presetID="9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2" dur="500"/>
                                        <p:tgtEl>
                                          <p:spTgt spid="4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Class="entr" nodeType="afterEffect" presetID="9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6" dur="500"/>
                                        <p:tgtEl>
                                          <p:spTgt spid="4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Class="entr" nodeType="clickEffect" presetID="9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41" dur="500"/>
                                        <p:tgtEl>
                                          <p:spTgt spid="4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Class="entr" nodeType="afterEffect" presetID="9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45" dur="500"/>
                                        <p:tgtEl>
                                          <p:spTgt spid="4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Class="entr" nodeType="afterEffect" presetID="9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8" fill="hold"/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49" dur="500"/>
                                        <p:tgtEl>
                                          <p:spTgt spid="4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500"/>
                            </p:stCondLst>
                            <p:childTnLst>
                              <p:par>
                                <p:cTn id="51" presetClass="entr" nodeType="afterEffect" presetID="9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2" fill="hold"/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53" dur="500"/>
                                        <p:tgtEl>
                                          <p:spTgt spid="4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86" grpId="2"/>
      <p:bldP build="whole" bldLvl="1" animBg="1" rev="0" advAuto="0" spid="493" grpId="9"/>
      <p:bldP build="whole" bldLvl="1" animBg="1" rev="0" advAuto="0" spid="494" grpId="11"/>
      <p:bldP build="whole" bldLvl="1" animBg="1" rev="0" advAuto="0" spid="484" grpId="1"/>
      <p:bldP build="whole" bldLvl="1" animBg="1" rev="0" advAuto="0" spid="489" grpId="6"/>
      <p:bldP build="whole" bldLvl="1" animBg="1" rev="0" advAuto="0" spid="490" grpId="8"/>
      <p:bldP build="whole" bldLvl="1" animBg="1" rev="0" advAuto="0" spid="492" grpId="12"/>
      <p:bldP build="whole" bldLvl="1" animBg="1" rev="0" advAuto="0" spid="485" grpId="5"/>
      <p:bldP build="whole" bldLvl="1" animBg="1" rev="0" advAuto="0" spid="488" grpId="3"/>
      <p:bldP build="whole" bldLvl="1" animBg="1" rev="0" advAuto="0" spid="495" grpId="10"/>
      <p:bldP build="whole" bldLvl="1" animBg="1" rev="0" advAuto="0" spid="491" grpId="7"/>
      <p:bldP build="whole" bldLvl="1" animBg="1" rev="0" advAuto="0" spid="487" grpId="4"/>
    </p:bldLst>
  </p:timing>
</p:sld>
</file>

<file path=ppt/theme/theme1.xml><?xml version="1.0" encoding="utf-8"?>
<a:theme xmlns:a="http://schemas.openxmlformats.org/drawingml/2006/main" xmlns:r="http://schemas.openxmlformats.org/officeDocument/2006/relationships" name="20_BasicBlack">
  <a:themeElements>
    <a:clrScheme name="20_BasicBlac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20_BasicBlack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0_Basic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2438338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8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0_BasicBlack">
  <a:themeElements>
    <a:clrScheme name="20_BasicBlac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20_BasicBlack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0_Basic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2438338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8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